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4"/>
  </p:sldMasterIdLst>
  <p:notesMasterIdLst>
    <p:notesMasterId r:id="rId38"/>
  </p:notesMasterIdLst>
  <p:sldIdLst>
    <p:sldId id="280" r:id="rId5"/>
    <p:sldId id="456" r:id="rId6"/>
    <p:sldId id="479" r:id="rId7"/>
    <p:sldId id="458" r:id="rId8"/>
    <p:sldId id="481" r:id="rId9"/>
    <p:sldId id="513" r:id="rId10"/>
    <p:sldId id="257" r:id="rId11"/>
    <p:sldId id="514" r:id="rId12"/>
    <p:sldId id="515" r:id="rId13"/>
    <p:sldId id="516" r:id="rId14"/>
    <p:sldId id="517" r:id="rId15"/>
    <p:sldId id="487" r:id="rId16"/>
    <p:sldId id="488" r:id="rId17"/>
    <p:sldId id="523" r:id="rId18"/>
    <p:sldId id="490" r:id="rId19"/>
    <p:sldId id="491" r:id="rId20"/>
    <p:sldId id="493" r:id="rId21"/>
    <p:sldId id="496" r:id="rId22"/>
    <p:sldId id="497" r:id="rId23"/>
    <p:sldId id="498" r:id="rId24"/>
    <p:sldId id="499" r:id="rId25"/>
    <p:sldId id="506" r:id="rId26"/>
    <p:sldId id="500" r:id="rId27"/>
    <p:sldId id="508" r:id="rId28"/>
    <p:sldId id="510" r:id="rId29"/>
    <p:sldId id="511" r:id="rId30"/>
    <p:sldId id="512" r:id="rId31"/>
    <p:sldId id="469" r:id="rId32"/>
    <p:sldId id="519" r:id="rId33"/>
    <p:sldId id="525" r:id="rId34"/>
    <p:sldId id="475" r:id="rId35"/>
    <p:sldId id="521" r:id="rId36"/>
    <p:sldId id="520" r:id="rId37"/>
  </p:sldIdLst>
  <p:sldSz cx="12192000" cy="6858000"/>
  <p:notesSz cx="6858000" cy="9144000"/>
  <p:embeddedFontLst>
    <p:embeddedFont>
      <p:font typeface="NanumSquare Neo OTF Bold" panose="020B0600000101010101" charset="0"/>
      <p:regular r:id="rId39"/>
      <p:bold r:id="rId40"/>
      <p:italic r:id="rId41"/>
      <p:boldItalic r:id="rId42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커버" id="{48048EBC-EFB4-4A35-A83D-3A9201718D72}">
          <p14:sldIdLst>
            <p14:sldId id="280"/>
          </p14:sldIdLst>
        </p14:section>
        <p14:section name="목차" id="{B62A2E9C-C361-9C4C-9CB6-DC592038A288}">
          <p14:sldIdLst>
            <p14:sldId id="456"/>
          </p14:sldIdLst>
        </p14:section>
        <p14:section name="주제" id="{CAE04BBE-4002-5641-97E7-C306C609031A}">
          <p14:sldIdLst>
            <p14:sldId id="479"/>
          </p14:sldIdLst>
        </p14:section>
        <p14:section name="데이터 분석" id="{F5AA490A-460A-DB48-9A10-ED240128C5AF}">
          <p14:sldIdLst>
            <p14:sldId id="458"/>
            <p14:sldId id="481"/>
            <p14:sldId id="513"/>
            <p14:sldId id="257"/>
            <p14:sldId id="514"/>
            <p14:sldId id="515"/>
            <p14:sldId id="516"/>
            <p14:sldId id="517"/>
            <p14:sldId id="487"/>
            <p14:sldId id="488"/>
          </p14:sldIdLst>
        </p14:section>
        <p14:section name="모델링" id="{39AB722F-086B-D042-94D5-9A8C698C8525}">
          <p14:sldIdLst>
            <p14:sldId id="523"/>
            <p14:sldId id="490"/>
            <p14:sldId id="491"/>
            <p14:sldId id="493"/>
            <p14:sldId id="496"/>
            <p14:sldId id="497"/>
            <p14:sldId id="498"/>
            <p14:sldId id="499"/>
            <p14:sldId id="506"/>
            <p14:sldId id="500"/>
            <p14:sldId id="508"/>
            <p14:sldId id="510"/>
            <p14:sldId id="511"/>
            <p14:sldId id="512"/>
          </p14:sldIdLst>
        </p14:section>
        <p14:section name="결과" id="{D38D4683-0249-0944-8BC9-D9548791BF67}">
          <p14:sldIdLst>
            <p14:sldId id="469"/>
            <p14:sldId id="519"/>
            <p14:sldId id="525"/>
          </p14:sldIdLst>
        </p14:section>
        <p14:section name="고찰" id="{7A042A19-462F-C94F-BF5B-23958C55ED94}">
          <p14:sldIdLst>
            <p14:sldId id="475"/>
            <p14:sldId id="521"/>
            <p14:sldId id="52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EFDD05C-55DC-B32F-587C-A5E4E178DA91}" name="이예진" initials="" userId="S::wls0028@office.inha.ac.kr::4925294b-713f-4bed-a3b5-ddbaa16ec17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C3C3C"/>
    <a:srgbClr val="30D1FF"/>
    <a:srgbClr val="0673FF"/>
    <a:srgbClr val="000000"/>
    <a:srgbClr val="F4F4F4"/>
    <a:srgbClr val="0673FE"/>
    <a:srgbClr val="0473FF"/>
    <a:srgbClr val="16215B"/>
    <a:srgbClr val="F15A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79F180-4A70-4EE0-ACEC-3E2CB8AE4708}" v="30" dt="2024-05-27T12:37:27.02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0" autoAdjust="0"/>
    <p:restoredTop sz="67872" autoAdjust="0"/>
  </p:normalViewPr>
  <p:slideViewPr>
    <p:cSldViewPr snapToGrid="0">
      <p:cViewPr>
        <p:scale>
          <a:sx n="100" d="100"/>
          <a:sy n="100" d="100"/>
        </p:scale>
        <p:origin x="390" y="-642"/>
      </p:cViewPr>
      <p:guideLst/>
    </p:cSldViewPr>
  </p:slideViewPr>
  <p:outlineViewPr>
    <p:cViewPr>
      <p:scale>
        <a:sx n="33" d="100"/>
        <a:sy n="33" d="100"/>
      </p:scale>
      <p:origin x="0" y="-256"/>
    </p:cViewPr>
  </p:outlineViewPr>
  <p:notesTextViewPr>
    <p:cViewPr>
      <p:scale>
        <a:sx n="114" d="100"/>
        <a:sy n="114" d="100"/>
      </p:scale>
      <p:origin x="0" y="0"/>
    </p:cViewPr>
  </p:notesTextViewPr>
  <p:sorterViewPr>
    <p:cViewPr>
      <p:scale>
        <a:sx n="100" d="100"/>
        <a:sy n="100" d="100"/>
      </p:scale>
      <p:origin x="0" y="-1896"/>
    </p:cViewPr>
  </p:sorterViewPr>
  <p:notesViewPr>
    <p:cSldViewPr snapToGrid="0">
      <p:cViewPr varScale="1">
        <p:scale>
          <a:sx n="102" d="100"/>
          <a:sy n="102" d="100"/>
        </p:scale>
        <p:origin x="385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.fntdata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4.fntdata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2.fntdata"/><Relationship Id="rId45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presProps" Target="presProp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font" Target="fonts/font3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0D1FF"/>
            </a:solidFill>
            <a:ln>
              <a:solidFill>
                <a:srgbClr val="30D1FF"/>
              </a:soli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Sheet1!$A$2:$A$11</c:f>
              <c:strCache>
                <c:ptCount val="10"/>
                <c:pt idx="0">
                  <c:v>LSTM</c:v>
                </c:pt>
                <c:pt idx="1">
                  <c:v>CNN</c:v>
                </c:pt>
                <c:pt idx="2">
                  <c:v>ANN</c:v>
                </c:pt>
                <c:pt idx="3">
                  <c:v>WireNet</c:v>
                </c:pt>
                <c:pt idx="4">
                  <c:v>Random Forest</c:v>
                </c:pt>
                <c:pt idx="5">
                  <c:v>Support Vector Machine</c:v>
                </c:pt>
                <c:pt idx="6">
                  <c:v>Logistic Regression</c:v>
                </c:pt>
                <c:pt idx="7">
                  <c:v>Gradient Boost</c:v>
                </c:pt>
                <c:pt idx="8">
                  <c:v>AdaBoost Classfier</c:v>
                </c:pt>
                <c:pt idx="9">
                  <c:v>XGBoost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98.1</c:v>
                </c:pt>
                <c:pt idx="1">
                  <c:v>98</c:v>
                </c:pt>
                <c:pt idx="2">
                  <c:v>96</c:v>
                </c:pt>
                <c:pt idx="3">
                  <c:v>85.8</c:v>
                </c:pt>
                <c:pt idx="4">
                  <c:v>98.7</c:v>
                </c:pt>
                <c:pt idx="5">
                  <c:v>91.4</c:v>
                </c:pt>
                <c:pt idx="6">
                  <c:v>74.900000000000006</c:v>
                </c:pt>
                <c:pt idx="7">
                  <c:v>97.1</c:v>
                </c:pt>
                <c:pt idx="8">
                  <c:v>92.2</c:v>
                </c:pt>
                <c:pt idx="9">
                  <c:v>99.3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11C-134D-A67C-706C8716B42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780857871"/>
        <c:axId val="293535008"/>
      </c:barChart>
      <c:catAx>
        <c:axId val="7808578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1" i="0" u="none" strike="noStrike" kern="1200" baseline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+mn-cs"/>
              </a:defRPr>
            </a:pPr>
            <a:endParaRPr lang="ko-KR"/>
          </a:p>
        </c:txPr>
        <c:crossAx val="293535008"/>
        <c:crosses val="autoZero"/>
        <c:auto val="1"/>
        <c:lblAlgn val="ctr"/>
        <c:lblOffset val="100"/>
        <c:noMultiLvlLbl val="0"/>
      </c:catAx>
      <c:valAx>
        <c:axId val="29353500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780857871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1D92ABB-B2B5-3C47-8762-3835E07FBA88}" type="datetimeFigureOut">
              <a:rPr kumimoji="1" lang="ko-Kore-KR" altLang="en-US" smtClean="0"/>
              <a:t>05/31/2024</a:t>
            </a:fld>
            <a:endParaRPr kumimoji="1" lang="ko-Kore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ore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ore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C62E03-AD70-3F43-AB89-1647F8AE52F8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82338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안녕하세요</a:t>
            </a:r>
            <a:r>
              <a:rPr kumimoji="1" lang="ko-KR" altLang="en-US" dirty="0"/>
              <a:t> 지금부터 </a:t>
            </a:r>
            <a:r>
              <a:rPr kumimoji="1" lang="en-US" altLang="ko-KR" dirty="0"/>
              <a:t>27</a:t>
            </a:r>
            <a:r>
              <a:rPr kumimoji="1" lang="ko-KR" altLang="en-US" dirty="0"/>
              <a:t>조 발표를 시작하겠습니다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저는 발표를 맡은 이상혁입니다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504517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먼저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딥러닝에서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사용할 데이터를 추출하기 위해 사용한 음성 특징 추출 기법을 소개하겠습니다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저희는 이 중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MFCC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와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Mel- </a:t>
            </a:r>
            <a:r>
              <a:rPr lang="en-US" altLang="ko-KR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spactrogram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을 사용하였습니다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endParaRPr lang="en-US" altLang="ko-KR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kumimoji="1" lang="en-US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MFCC</a:t>
            </a:r>
            <a:r>
              <a:rPr kumimoji="1"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는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음성 신호를 주파수 정보의 고차원에서 저차원의 특징 공간으로 변환하는 기법으로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음성 신호의 주파수 정보를 사람의 청각 특성에 더 가깝게 변환하여 중요한 음성 특징을 추출하는 과정입니다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endParaRPr lang="en-US" altLang="ko-KR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b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</a:b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먼저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입력 신호에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Pre-Emphasis Filter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를 적용하여 고주파 신호의 에너지를 증가시키고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이에 따라 고주파 잡음의 영향을 최소화하는 효과를 얻고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</a:p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다음으로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Short-Time </a:t>
            </a:r>
            <a:r>
              <a:rPr lang="en-US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Fourier Transform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을 수행하여 시간 도메인의 데이터를 주파수 도메인으로 변환합니다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</a:p>
          <a:p>
            <a:endParaRPr lang="en-US" altLang="ko-KR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 과정은 신호를 작은 구간으로 나누어 각 구간에서의 주파수 정보를 분석하며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이를 통해 시간에 따른 주파수 변화를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Spectrogram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으로 확인할 수 있습니다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 때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변환 구간의 크기와 오버랩을 조절하는 윈도우와 홉의 크기를 설정해 변환의 정밀도를 조절합니다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  <a:p>
            <a:endParaRPr lang="en-US" altLang="ko-KR" b="0" i="0" u="none" strike="noStrike" dirty="0">
              <a:solidFill>
                <a:srgbClr val="333333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그 다음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Mel Filter Bank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를 적용하여 주파수 스펙트럼을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Mel Scale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로 변환합니다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Mel Filter Bank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는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일련의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Mel Scale Filter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를 통해 신호의 주파수를 사람의 청각 특성에 맞게 변환된 데이터에 이산 코사인 변환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(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DCT)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을 적용하여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MFCC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특징값을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추출하며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일반적으로는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13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개의 계수를 사용합니다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03310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Mel-spectrogram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은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SFTF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를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바탕으로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Spectrogram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성분을 인간의 청각 특성을 잘 나타낼 수 있도록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Mel Scale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로 변환한 것입니다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</a:p>
          <a:p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Mel Scale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은 인간의 청각 특성을 구조화한 것으로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kHz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이하에서는 중심 주파수가 균일하게 나뉘고 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1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kHz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이상에서는 </a:t>
            </a:r>
            <a:r>
              <a:rPr lang="en" altLang="ko-Kore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Logarithm Scale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을 따릅니다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멜 스케일 스펙트럼을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이미지화한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것이 바로 멜 </a:t>
            </a:r>
            <a:r>
              <a:rPr lang="ko-KR" altLang="en-US" b="0" i="0" u="none" strike="noStrike" dirty="0" err="1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스펙트로그램이며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파형과 스펙트럼의 특징이 결합되어 있으며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, </a:t>
            </a:r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진폭의 차이를 색으로 나타냅니다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 </a:t>
            </a:r>
          </a:p>
          <a:p>
            <a:r>
              <a:rPr lang="ko-KR" altLang="en-US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이러한 데이터셋을 이용해 학습에 적용하였습니다</a:t>
            </a:r>
            <a:r>
              <a:rPr lang="en-US" altLang="ko-KR" b="0" i="0" u="none" strike="noStrike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832221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Linear Frequency Cepstral Coefficients (LFCC)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는 주파수 스펙트럼을 선형 주파수 스케일로 분석하여 주파수 성분을 추출하는 방식입니다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357494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b="1" i="0" u="none" strike="noStrike" dirty="0">
                <a:solidFill>
                  <a:srgbClr val="000000"/>
                </a:solidFill>
                <a:effectLst/>
              </a:rPr>
              <a:t>Chroma Feature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는 음악에서 화음이나 멜로디를 분석할 때 사용하는 특징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(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벡터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)</a:t>
            </a:r>
            <a:r>
              <a:rPr lang="ko-KR" altLang="en-US" b="1" i="0" u="none" strike="noStrike" dirty="0">
                <a:solidFill>
                  <a:srgbClr val="000000"/>
                </a:solidFill>
                <a:effectLst/>
              </a:rPr>
              <a:t>입니다</a:t>
            </a:r>
            <a:r>
              <a:rPr lang="en-US" altLang="ko-KR" b="1" i="0" u="none" strike="noStrike" dirty="0">
                <a:solidFill>
                  <a:srgbClr val="000000"/>
                </a:solidFill>
                <a:effectLst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80233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우선 주어진 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53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개의 </a:t>
            </a:r>
            <a:r>
              <a:rPr kumimoji="1"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가짜오디오셋과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8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개 진짜 오디오셋을 통하여 학습을 진행하였는데 </a:t>
            </a:r>
            <a:r>
              <a:rPr kumimoji="1" lang="en-US" altLang="ko-K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val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kumimoji="1"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결고가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일정하게 유지되는 모습을 보였습니다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이원인은 턱없이 부족한 데이터셋으로 판별하였고  데이터셋들을 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초단위로 나누어 데이터를 증강시켜 총 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60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배 정도 증가시켜 사용하게 되었습니다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579065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저희가 사용한 모델들에 관하여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 </a:t>
            </a:r>
            <a:r>
              <a:rPr lang="ko-KR" altLang="en-US" dirty="0"/>
              <a:t>기본적으로 </a:t>
            </a:r>
            <a:r>
              <a:rPr lang="en-US" altLang="ko-KR" dirty="0"/>
              <a:t>ANN, CNN , CNN</a:t>
            </a:r>
            <a:r>
              <a:rPr lang="ko-KR" altLang="en-US" dirty="0"/>
              <a:t>의 레이어 추가버전인 </a:t>
            </a:r>
            <a:r>
              <a:rPr lang="en-US" altLang="ko-KR" dirty="0"/>
              <a:t>Resnet</a:t>
            </a:r>
            <a:r>
              <a:rPr lang="ko-KR" altLang="en-US" dirty="0"/>
              <a:t>을 사용하였으며 모델에 관한내용들은 수업을 통하여 배웠으므로 간단하게 </a:t>
            </a:r>
            <a:r>
              <a:rPr lang="ko-KR" altLang="en-US" dirty="0" err="1"/>
              <a:t>설명드리고</a:t>
            </a:r>
            <a:r>
              <a:rPr lang="ko-KR" altLang="en-US" dirty="0"/>
              <a:t> 넘어가겠습니다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첫번째로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 err="1"/>
              <a:t>DeepVoice</a:t>
            </a:r>
            <a:r>
              <a:rPr lang="ko-KR" altLang="en-US" dirty="0"/>
              <a:t> 데이터셋에서 과 </a:t>
            </a:r>
            <a:r>
              <a:rPr lang="en-US" altLang="ko-KR" dirty="0"/>
              <a:t>ANN</a:t>
            </a:r>
            <a:r>
              <a:rPr lang="ko-KR" altLang="en-US" dirty="0"/>
              <a:t>모델을 사용한 모델링입니다</a:t>
            </a:r>
            <a:r>
              <a:rPr lang="en-US" altLang="ko-KR" dirty="0"/>
              <a:t>.</a:t>
            </a:r>
          </a:p>
          <a:p>
            <a:r>
              <a:rPr lang="en" altLang="ko-Kore-KR" dirty="0"/>
              <a:t>Sequential</a:t>
            </a:r>
            <a:r>
              <a:rPr lang="ko-KR" altLang="en-US" dirty="0"/>
              <a:t> 모델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을 사용하여 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3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개의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은닉층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출력층으로 구성된 신경망을 정의했는데요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각 은닉층은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64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개의 뉴런을 갖고 있으며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활성화 함수로는 </a:t>
            </a:r>
            <a:r>
              <a:rPr lang="en" altLang="ko-Kore-KR" dirty="0" err="1"/>
              <a:t>ReLU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사용했습니다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출력층은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num_lables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개의 뉴런을 갖고 활성화 함수로 </a:t>
            </a:r>
            <a:r>
              <a:rPr lang="en" altLang="ko-Kore-KR" dirty="0" err="1"/>
              <a:t>softmax</a:t>
            </a:r>
            <a:r>
              <a:rPr lang="ko-KR" altLang="en-US" dirty="0" err="1"/>
              <a:t>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사용하여 최종 출력에서 다중 클래스 분류의 확률을 계산할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64066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다음은 결과입니다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r>
              <a:rPr lang="en-US" altLang="ko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Keras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 통하여 구현하였으며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endParaRPr kumimoji="1" lang="en-US" altLang="ko-KR" b="0" i="0" strike="noStrike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 훈련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: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에폭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수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100,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배치 크기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30,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검증 데이터로 </a:t>
            </a:r>
            <a:r>
              <a:rPr lang="en" altLang="ko-Kore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x_test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" altLang="ko-Kore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y_test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사용하였고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adam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과 바이너리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크로스엔트로피를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사용하였습니다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kumimoji="1" lang="ko-Kore-KR" altLang="en-US" strike="noStrik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659353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앞서 훈련한 모델을 조금 더 개선해보았습니다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은닉층에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dropout(0.1)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을 추가해</a:t>
            </a:r>
            <a:r>
              <a:rPr kumimoji="0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각 레이어마다 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10%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의 뉴런을 무작위로 제외하도록 했습니다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r>
              <a:rPr kumimoji="1"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그외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설정은 앞과 동일합니다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r>
              <a:rPr kumimoji="1" lang="ko-KR" altLang="en-US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위의 그래프는 </a:t>
            </a:r>
            <a:r>
              <a:rPr kumimoji="1" lang="en-US" altLang="ko-KR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accuracy</a:t>
            </a:r>
            <a:r>
              <a:rPr kumimoji="1" lang="ko-KR" altLang="en-US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결과로</a:t>
            </a:r>
            <a:r>
              <a:rPr kumimoji="1" lang="en-US" altLang="ko-KR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학습이 진행됨에 따라 이상적인 그래프를 </a:t>
            </a:r>
            <a:r>
              <a:rPr kumimoji="1" lang="ko-KR" altLang="en-US" sz="1200" b="1" strike="noStrike" dirty="0" err="1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그립니다</a:t>
            </a:r>
            <a:r>
              <a:rPr kumimoji="1" lang="ko-KR" altLang="en-US" b="0" i="0" strike="noStrike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아래의</a:t>
            </a:r>
            <a:r>
              <a:rPr kumimoji="1" lang="ko-KR" altLang="en-US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그래프는 </a:t>
            </a:r>
            <a:r>
              <a:rPr kumimoji="1" lang="en-US" altLang="ko-KR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loss</a:t>
            </a:r>
            <a:r>
              <a:rPr kumimoji="1" lang="ko-KR" altLang="en-US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그래프로</a:t>
            </a:r>
            <a:r>
              <a:rPr kumimoji="1" lang="en-US" altLang="ko-KR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</a:t>
            </a:r>
            <a:r>
              <a:rPr kumimoji="1" lang="ko-KR" altLang="en-US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검증 데이터의 손실이 초기에 큰 폭으로 감소한 후 안정화되는 모습을 보여줍니다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kumimoji="1" lang="en-US" altLang="ko-KR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296588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두번째로 같은 </a:t>
            </a:r>
            <a:r>
              <a:rPr lang="en-US" altLang="ko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DeepVoice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데이터셋과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CNN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모델을 사용한 모델링입니다</a:t>
            </a: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먼저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train data set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test data set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를 분리하고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CNN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모델에 입력할 수 있도록 </a:t>
            </a:r>
            <a:r>
              <a:rPr lang="en" altLang="ko-Kore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samples, timesteps, features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의 </a:t>
            </a:r>
            <a:r>
              <a:rPr lang="en-US" altLang="ko-KR" b="1" i="0" u="sng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3</a:t>
            </a:r>
            <a:r>
              <a:rPr lang="ko-KR" altLang="en-US" b="1" i="0" u="sng" dirty="0">
                <a:solidFill>
                  <a:srgbClr val="0D0D0D"/>
                </a:solidFill>
                <a:effectLst/>
                <a:highlight>
                  <a:srgbClr val="FFFF00"/>
                </a:highlight>
                <a:latin typeface="ui-sans-serif"/>
              </a:rPr>
              <a:t>차원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형태로 변환하여 데이터를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전처리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.(test data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는 전체의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20%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로 설정했습니다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.)</a:t>
            </a:r>
            <a:b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</a:br>
            <a:endParaRPr lang="en-US" altLang="ko-KR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(</a:t>
            </a:r>
            <a:r>
              <a:rPr lang="en" altLang="ko-Kore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Conv1D)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와 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(</a:t>
            </a:r>
            <a:r>
              <a:rPr lang="en" altLang="ko-Kore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MaxPooling1D)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를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통하여 구현하였습니다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317563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앞서 봤던 </a:t>
            </a:r>
            <a:r>
              <a:rPr kumimoji="1" lang="en-US" altLang="ko-Kore-KR" dirty="0"/>
              <a:t>ANN</a:t>
            </a:r>
            <a:r>
              <a:rPr kumimoji="1" lang="ko-KR" altLang="en-US" dirty="0"/>
              <a:t>모델과 동일한 방법으로 </a:t>
            </a:r>
            <a:r>
              <a:rPr kumimoji="1" lang="ko-Kore-KR" altLang="en-US" dirty="0"/>
              <a:t>콜백을</a:t>
            </a:r>
            <a:r>
              <a:rPr kumimoji="1" lang="ko-KR" altLang="en-US" dirty="0"/>
              <a:t> 설정하고 컴파일을 한 결과입니다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위의 </a:t>
            </a:r>
            <a:r>
              <a:rPr kumimoji="1" lang="en-US" altLang="ko-KR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accuracy</a:t>
            </a:r>
            <a:r>
              <a:rPr kumimoji="1" lang="ko-KR" altLang="en-US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결과를 먼저 보겠습니다</a:t>
            </a:r>
            <a:r>
              <a:rPr kumimoji="1" lang="en-US" altLang="ko-KR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훈련 데이터의 정확도가 점차 증가하여 거의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1.0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도달하며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테스트 데이터의 정확도도 안정적으로 높은 것을 볼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r>
              <a:rPr kumimoji="1" lang="ko-KR" altLang="en-US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아래의 </a:t>
            </a:r>
            <a:r>
              <a:rPr kumimoji="1" lang="en-US" altLang="ko-KR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loss</a:t>
            </a:r>
            <a:r>
              <a:rPr kumimoji="1" lang="ko-KR" altLang="en-US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그래프에서는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훈련 손실은 점차 감소하는 반면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검증 손실은 일정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에폭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이후 변동성이 있지만 전반적으로 감소하는 모습을 볼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kumimoji="1" lang="en-US" altLang="ko-KR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19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10868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목차입니다</a:t>
            </a:r>
            <a:r>
              <a:rPr kumimoji="1" lang="en-US" altLang="ko-Kore-KR" dirty="0"/>
              <a:t>.</a:t>
            </a:r>
            <a:r>
              <a:rPr kumimoji="1" lang="ko-KR" altLang="en-US" dirty="0"/>
              <a:t> 다음과 같은 순서로 발표하도록 하겠습니다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923173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앞서 훈련한 모델을 조금 더 개선해보았습니다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kumimoji="1" lang="ko-Kore-KR" altLang="en-US" dirty="0"/>
              <a:t>노드의</a:t>
            </a:r>
            <a:r>
              <a:rPr kumimoji="1" lang="ko-KR" altLang="en-US" dirty="0"/>
              <a:t> 수를 </a:t>
            </a:r>
            <a:r>
              <a:rPr kumimoji="1" lang="en-US" altLang="ko-KR" dirty="0"/>
              <a:t>192</a:t>
            </a:r>
            <a:r>
              <a:rPr kumimoji="1" lang="ko-KR" altLang="en-US" dirty="0"/>
              <a:t>개에서 </a:t>
            </a:r>
            <a:r>
              <a:rPr kumimoji="1" lang="en-US" altLang="ko-KR" dirty="0"/>
              <a:t>64</a:t>
            </a:r>
            <a:r>
              <a:rPr kumimoji="1" lang="ko-KR" altLang="en-US" dirty="0"/>
              <a:t>개로 줄이고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Dense </a:t>
            </a:r>
            <a:r>
              <a:rPr kumimoji="1" lang="ko-KR" altLang="en-US" dirty="0"/>
              <a:t>레이어를 추가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오버피팅을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방지하기 위해 </a:t>
            </a:r>
            <a:r>
              <a:rPr kumimoji="1" lang="en-US" altLang="ko-KR" dirty="0"/>
              <a:t>Dropout(0.5) </a:t>
            </a:r>
            <a:r>
              <a:rPr kumimoji="1" lang="ko-KR" altLang="en-US" dirty="0"/>
              <a:t>레이어를 추가해 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각 레이어마다 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50%</a:t>
            </a:r>
            <a:r>
              <a:rPr kumimoji="1"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의 뉴런을 무작위로 제외하도록 했습니다</a:t>
            </a:r>
            <a:r>
              <a:rPr kumimoji="1"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</a:p>
          <a:p>
            <a:r>
              <a:rPr kumimoji="1" lang="ko-KR" altLang="en-US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위의 </a:t>
            </a:r>
            <a:r>
              <a:rPr kumimoji="1" lang="en-US" altLang="ko-KR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accuracy</a:t>
            </a:r>
            <a:r>
              <a:rPr kumimoji="1" lang="ko-KR" altLang="en-US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결과를 먼저 보겠습니다</a:t>
            </a:r>
            <a:r>
              <a:rPr kumimoji="1" lang="en-US" altLang="ko-KR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kumimoji="1" lang="ko-KR" altLang="en-US" sz="1200" b="1" strike="noStrike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훈련 데이터의 정확도는 시간이 지남에 따라 안정적으로 증가하고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테스트 데이터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(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주황색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 대한 정확도도 상당히 높은 수준을 유지하고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있습니다</a:t>
            </a:r>
            <a:r>
              <a:rPr kumimoji="1" lang="ko-KR" altLang="en-US" b="0" i="0" strike="noStrike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아래의</a:t>
            </a:r>
            <a:r>
              <a:rPr kumimoji="1" lang="ko-KR" altLang="en-US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kumimoji="1" lang="en-US" altLang="ko-KR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loss</a:t>
            </a:r>
            <a:r>
              <a:rPr kumimoji="1" lang="ko-KR" altLang="en-US" b="0" i="0" strike="noStrike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그래프에서는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훈련 데이터와 검증 데이터의 손실이 초기에 급격히 감소하고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이후 점차 안정화되어가는 모습을 볼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endParaRPr kumimoji="1" lang="en-US" altLang="ko-KR" b="0" i="0" u="none" strike="noStrike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134249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결과를 통하여 얻은 결과를 도출해보자면 전반적으로 </a:t>
            </a:r>
            <a:r>
              <a:rPr lang="ko-KR" altLang="en-US" dirty="0" err="1"/>
              <a:t>오버피팅되는</a:t>
            </a:r>
            <a:r>
              <a:rPr lang="ko-KR" altLang="en-US" dirty="0"/>
              <a:t> 현상이 쉽게 일어났으며 이원인이 데이터셋의 부족으로 판단하였기에 앞서 </a:t>
            </a:r>
            <a:r>
              <a:rPr lang="ko-KR" altLang="en-US" dirty="0" err="1"/>
              <a:t>설명드렸던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25GB</a:t>
            </a:r>
            <a:r>
              <a:rPr lang="ko-KR" altLang="en-US" dirty="0"/>
              <a:t>의 </a:t>
            </a:r>
            <a:r>
              <a:rPr lang="en-US" altLang="ko-KR" dirty="0"/>
              <a:t>ASVSPOOF DATASET</a:t>
            </a:r>
            <a:r>
              <a:rPr lang="ko-KR" altLang="en-US" dirty="0"/>
              <a:t>을 사용해보았습니다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먼저 </a:t>
            </a:r>
            <a:r>
              <a:rPr lang="en-US" altLang="ko-KR" dirty="0"/>
              <a:t>Simple ANN</a:t>
            </a:r>
            <a:r>
              <a:rPr lang="ko-KR" altLang="en-US" dirty="0"/>
              <a:t>과 </a:t>
            </a:r>
            <a:r>
              <a:rPr lang="en-US" altLang="ko-KR" dirty="0"/>
              <a:t>Mel </a:t>
            </a:r>
            <a:r>
              <a:rPr lang="ko-KR" altLang="en-US" dirty="0"/>
              <a:t>특징추출법과 </a:t>
            </a:r>
            <a:r>
              <a:rPr lang="ko-KR" altLang="en-US" strike="noStrike" dirty="0"/>
              <a:t>같은 모델에 대한</a:t>
            </a:r>
            <a:r>
              <a:rPr lang="ko-KR" altLang="en-US" sz="12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2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MFCC</a:t>
            </a:r>
            <a:r>
              <a:rPr lang="ko-KR" altLang="en-US" sz="12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특징 추출법에</a:t>
            </a:r>
            <a:r>
              <a:rPr lang="en-US" altLang="ko-KR" sz="12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Dropout </a:t>
            </a:r>
            <a:r>
              <a:rPr lang="ko-KR" altLang="en-US" sz="12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을 더한 모델링입니다</a:t>
            </a:r>
            <a:r>
              <a:rPr lang="en-US" altLang="ko-KR" sz="12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.(</a:t>
            </a:r>
            <a:r>
              <a:rPr lang="en-US" altLang="ko-KR" sz="1200" b="1" dirty="0" err="1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Keras</a:t>
            </a:r>
            <a:r>
              <a:rPr lang="ko-KR" altLang="en-US" sz="12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사용</a:t>
            </a:r>
            <a:r>
              <a:rPr lang="en-US" altLang="ko-KR" sz="12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)</a:t>
            </a:r>
          </a:p>
          <a:p>
            <a:endParaRPr lang="en" altLang="ko-Kore-KR" dirty="0"/>
          </a:p>
          <a:p>
            <a:r>
              <a:rPr lang="en" altLang="ko-Kore-KR" dirty="0"/>
              <a:t>Adam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옵티마이저와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손실 함수로는 </a:t>
            </a:r>
            <a:r>
              <a:rPr lang="en" altLang="ko-Kore-KR" dirty="0" err="1"/>
              <a:t>binary_crossentropy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사용하여 컴파일했습니다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endParaRPr kumimoji="1" lang="en-US" altLang="ko-Kore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r>
              <a:rPr kumimoji="1"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그래프를 보면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두 모델 모두 초기에 큰 손실 감소를 보이며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검증 손실이 안정적으로 낮은 수준을 유지하거나 감소하는 경향을 보여 학습이 잘 진행되고 있음을 볼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83334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dirty="0"/>
              <a:t>간단한 모델 비교입니다</a:t>
            </a:r>
            <a:r>
              <a:rPr kumimoji="1" lang="en-US" altLang="ko-KR" dirty="0"/>
              <a:t>. </a:t>
            </a:r>
            <a:r>
              <a:rPr kumimoji="1" lang="en-US" altLang="ko-KR" dirty="0" err="1"/>
              <a:t>ann</a:t>
            </a:r>
            <a:r>
              <a:rPr kumimoji="1" lang="ko-KR" altLang="en-US" dirty="0"/>
              <a:t>과 </a:t>
            </a:r>
            <a:r>
              <a:rPr kumimoji="1" lang="en-US" altLang="ko-KR" dirty="0" err="1"/>
              <a:t>ann</a:t>
            </a:r>
            <a:r>
              <a:rPr kumimoji="1" lang="en-US" altLang="ko-KR" dirty="0"/>
              <a:t> drop out, </a:t>
            </a:r>
            <a:r>
              <a:rPr kumimoji="1" lang="ko-KR" altLang="en-US" dirty="0"/>
              <a:t>또한 다른 특징 추출법을 사용하였습니다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669725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앞선 사용했던 모델과 동일하게 구조를 작성하였으며 독립 변인으로 </a:t>
            </a:r>
            <a:r>
              <a:rPr lang="en-US" altLang="ko-KR" dirty="0"/>
              <a:t>drop</a:t>
            </a:r>
            <a:r>
              <a:rPr lang="ko-KR" altLang="en-US" dirty="0"/>
              <a:t>아웃을 적용하였습니다</a:t>
            </a:r>
            <a:r>
              <a:rPr lang="en-US" altLang="ko-KR" dirty="0"/>
              <a:t>.</a:t>
            </a:r>
          </a:p>
          <a:p>
            <a:r>
              <a:rPr kumimoji="1" lang="en-US" altLang="ko-KR" dirty="0"/>
              <a:t>train</a:t>
            </a:r>
            <a:r>
              <a:rPr kumimoji="1" lang="ko-KR" altLang="en-US" dirty="0"/>
              <a:t>은 잘 감소하는 모습이지만 </a:t>
            </a:r>
            <a:r>
              <a:rPr kumimoji="1" lang="en-US" altLang="ko-KR" dirty="0" err="1"/>
              <a:t>valset</a:t>
            </a:r>
            <a:r>
              <a:rPr kumimoji="1" lang="ko-KR" altLang="en-US" dirty="0"/>
              <a:t>의 경우 </a:t>
            </a:r>
            <a:r>
              <a:rPr kumimoji="1" lang="en-US" altLang="ko-KR" dirty="0"/>
              <a:t>dropout</a:t>
            </a:r>
            <a:r>
              <a:rPr kumimoji="1" lang="ko-KR" altLang="en-US" dirty="0"/>
              <a:t>을 적용한 결과에서 약간 튀는 모습을 보입니다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894577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Simple CNN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모델과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Simple CNN + Dropout + MFCC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모델의 주요 특징과 차이점을 요약하여 정리해보겠습니다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주요특징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적용한 데이터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구조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파라미터 수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특징에 의해 비교한 결과입니다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2954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마지막으로는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resnet101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과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202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 기반으로 학습을 진행하게 되었습니다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744643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마지막으로는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lstm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으로 </a:t>
            </a:r>
            <a:r>
              <a:rPr lang="en-US" altLang="ko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keras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 통하여 구현하게 되었습니다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95762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두 가지 커스텀 </a:t>
            </a:r>
            <a:r>
              <a:rPr lang="en" altLang="ko-Kore-KR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ResNet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모델과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LSTM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모델의 주요 특징과 차이점을 요약하여 정리해보겠습니다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ore-KR" dirty="0"/>
          </a:p>
          <a:p>
            <a:pPr algn="l"/>
            <a:r>
              <a:rPr lang="en" altLang="ko-Kore-KR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Resnet101 </a:t>
            </a: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기반 커스텀 모델은</a:t>
            </a:r>
            <a:r>
              <a:rPr lang="en" altLang="ko-Kore-KR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ResNet101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아키텍처를 기반으로 하며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주로 복잡한 이미지 데이터에서 효과적인 특성 추출을 목표로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사전 훈련된 가중치를 활용하여 빠르게 학습할 수 있도록 설계하였습니다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 모델은 추가적인 커스텀 레이어를 포함하여 특정 작업에 더 적합하도록 조정했습니다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또한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총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42,497,969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개의 파라미터를 포함하고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algn="l"/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Resnet202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기반 커스텀 모델은 더 깊은 레이어 구조를 가지며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Resnet202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활용해 더욱 정교한 이미지 분석이 가능하도록 설계했습니다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 모델 또한 사전 훈련된 가중치를 사용하고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AdaptiveAvgPool2d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와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Flatten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등의 추가적인 레이어를 통해 고유한 특성을 더욱 효과적으로 추출하도록 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총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41,498,841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개의 파라미터를 포함하고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algn="l"/>
            <a:endParaRPr lang="en" altLang="ko-Kore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algn="l"/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LSTM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모델은 시계열 데이터나 순차적 데이터 처리에 최적화된 구조를 가집니다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</a:p>
          <a:p>
            <a:pPr algn="l"/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커스텀 모델에서는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128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개의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LSTM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유닛을 사용하고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오버피팅을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방지하기 위해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0.5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의 비율로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Dropout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레이어를 적용했습니다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총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93,057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개의 파라미터를 가지고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261985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평가지표로는</a:t>
            </a:r>
            <a:r>
              <a:rPr kumimoji="1" lang="ko-KR" altLang="en-US" dirty="0"/>
              <a:t> </a:t>
            </a:r>
            <a:r>
              <a:rPr kumimoji="1" lang="en-US" altLang="ko-KR" dirty="0"/>
              <a:t>ROC Curve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사용하여 점수를 산정했습니다</a:t>
            </a:r>
            <a:r>
              <a:rPr kumimoji="1" lang="en-US" altLang="ko-KR" dirty="0"/>
              <a:t>.</a:t>
            </a:r>
          </a:p>
          <a:p>
            <a:r>
              <a:rPr lang="en" altLang="ko-Kore-KR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TNR </a:t>
            </a: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은 특이도로</a:t>
            </a:r>
            <a:r>
              <a:rPr lang="en-US" altLang="ko-KR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</a:t>
            </a: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negative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케이스를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negative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로 정확하게 예측한 비율입니다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TN (True Negatives)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을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TN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과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FP (False Positives)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의 합으로 나누어서 구합니다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r>
              <a:rPr lang="en" altLang="ko-Kore-KR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FPR (False Positive Rate)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은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negative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케이스를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true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로 잘못 예측한 비율입니다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FP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TN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과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FP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의 합으로 나눠 구합니다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 값은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1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에서 특이도를 뺀 값과 같습니다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r>
              <a:rPr lang="en" altLang="ko-Kore-KR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TPR </a:t>
            </a: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은 </a:t>
            </a:r>
            <a:r>
              <a:rPr lang="ko-KR" altLang="en-US" b="1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재현율</a:t>
            </a: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또는 민감도로</a:t>
            </a:r>
            <a:r>
              <a:rPr lang="en-US" altLang="ko-KR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</a:t>
            </a:r>
            <a:r>
              <a:rPr lang="ko-KR" altLang="en-US" b="1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true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케이스를 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true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로 정확하게 예측한 비율입니다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TP (True Positives)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를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FN (False Negatives)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과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TP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의 합으로 나누어서 구합니다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이는 오른쪽과 같이 구현할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032472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ore-KR" dirty="0" err="1"/>
              <a:t>ASVspoof</a:t>
            </a:r>
            <a:r>
              <a:rPr kumimoji="1" lang="ko-KR" altLang="en-US" dirty="0"/>
              <a:t>을 데이터셋으로 한 </a:t>
            </a:r>
            <a:r>
              <a:rPr kumimoji="1" lang="ko-Kore-KR" altLang="en-US" dirty="0"/>
              <a:t>각</a:t>
            </a:r>
            <a:r>
              <a:rPr kumimoji="1" lang="ko-KR" altLang="en-US" dirty="0"/>
              <a:t> 모델들의 훈련 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각 모델의 성능은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ROC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스코어를 기반으로 평가하였습니다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kumimoji="1" lang="en-US" altLang="ko-KR" dirty="0"/>
          </a:p>
          <a:p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Resnet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모델은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Mel Spectrogram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과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MFCC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데이터 모두에서 뛰어난 성능을 보여주며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특히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Resnet 202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모델이 가장 효과적이었습니다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</a:p>
          <a:p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LSTM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모델도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MFCC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데이터에서 높은 성능을 나타냈으며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</a:t>
            </a:r>
          </a:p>
          <a:p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Simple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모델에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Dropout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을 추가한 경우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일부에서는 성능 향상을 보이지만 일관성은 떨어질 수 있다는 결과를 얻었습니다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29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445348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저희</a:t>
            </a:r>
            <a:r>
              <a:rPr kumimoji="1" lang="ko-KR" altLang="en-US" dirty="0"/>
              <a:t> 팀이 고른 주제는 음성 위조 탐지 판별 연구입니다</a:t>
            </a:r>
            <a:r>
              <a:rPr kumimoji="1" lang="en-US" altLang="ko-KR" dirty="0"/>
              <a:t>.</a:t>
            </a:r>
            <a:br>
              <a:rPr kumimoji="1" lang="en-US" altLang="ko-KR" dirty="0"/>
            </a:br>
            <a:endParaRPr kumimoji="1" lang="en-US" altLang="ko-KR" dirty="0"/>
          </a:p>
          <a:p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최근 음성 도메인에서의 </a:t>
            </a:r>
            <a:r>
              <a:rPr lang="ko-KR" altLang="en-US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생성적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AI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기술의 발전으로 사생활 침해 및 오용의 가능성이 증가하고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따라서 </a:t>
            </a:r>
            <a:r>
              <a:rPr lang="en" altLang="ko-Kore-KR" b="0" i="0" u="none" strike="noStrike" dirty="0" err="1">
                <a:solidFill>
                  <a:srgbClr val="000000"/>
                </a:solidFill>
                <a:effectLst/>
                <a:latin typeface="-webkit-standard"/>
              </a:rPr>
              <a:t>DeepFake</a:t>
            </a:r>
            <a:r>
              <a:rPr lang="en" altLang="ko-Kore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음성 변환을 실시간으로 감지할 필요성이 대두되고 있습니다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.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-webkit-standard"/>
              </a:rPr>
              <a:t> 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-webkit-standard"/>
            </a:endParaRPr>
          </a:p>
          <a:p>
            <a:r>
              <a:rPr kumimoji="1" lang="ko-KR" altLang="en-US" dirty="0"/>
              <a:t>기존의 음성 위조 탐지 연구는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주로 단순한 음성 특징을 추출하여 이를 기반으로 위조 여부를 판단하는 방식으로 진행되어 왔지만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 방식은 고도로 합성된 음성에 대해서는 탐지가 어렵다는 한계가 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따라서 저희 팀은 이번 프로젝트에서 여러가지의 데이터셋과 다양한 인공신경망을 적용하여 비교하는 </a:t>
            </a:r>
            <a:r>
              <a:rPr kumimoji="1" lang="en-US" altLang="ko-KR" dirty="0"/>
              <a:t>Task</a:t>
            </a:r>
            <a:r>
              <a:rPr kumimoji="1" lang="ko-KR" altLang="en-US" dirty="0"/>
              <a:t>를 진행해보았습니다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460735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ko-KR" dirty="0" err="1"/>
              <a:t>Deepvoice</a:t>
            </a:r>
            <a:r>
              <a:rPr kumimoji="1" lang="ko-KR" altLang="en-US" dirty="0"/>
              <a:t> 데이터셋으로 한 </a:t>
            </a:r>
            <a:r>
              <a:rPr kumimoji="1" lang="ko-Kore-KR" altLang="en-US" dirty="0"/>
              <a:t>각</a:t>
            </a:r>
            <a:r>
              <a:rPr kumimoji="1" lang="ko-KR" altLang="en-US" dirty="0"/>
              <a:t> 모델들의 훈련 결과입니다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각 모델의 성능은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ROC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스코어를 기반으로 평가하였습니다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endParaRPr kumimoji="1" lang="en-US" altLang="ko-KR" dirty="0"/>
          </a:p>
          <a:p>
            <a:r>
              <a:rPr kumimoji="1" lang="ko-KR" altLang="en-US" dirty="0"/>
              <a:t>기본 </a:t>
            </a:r>
            <a:r>
              <a:rPr kumimoji="1" lang="ko-KR" altLang="en-US" dirty="0" err="1"/>
              <a:t>뉴럴</a:t>
            </a:r>
            <a:r>
              <a:rPr kumimoji="1" lang="ko-KR" altLang="en-US" dirty="0"/>
              <a:t> 데이터셋을 포함한 다양한 </a:t>
            </a:r>
            <a:r>
              <a:rPr kumimoji="1" lang="ko-KR" altLang="en-US" dirty="0" err="1"/>
              <a:t>부스팅</a:t>
            </a:r>
            <a:r>
              <a:rPr kumimoji="1" lang="ko-KR" altLang="en-US" dirty="0"/>
              <a:t> 기법을 활용하여 구현을 진행하였으며 </a:t>
            </a:r>
            <a:r>
              <a:rPr kumimoji="1" lang="en-US" altLang="ko-KR" dirty="0"/>
              <a:t>random forest</a:t>
            </a:r>
            <a:r>
              <a:rPr kumimoji="1" lang="ko-KR" altLang="en-US" dirty="0"/>
              <a:t>와 </a:t>
            </a:r>
            <a:r>
              <a:rPr kumimoji="1" lang="en-US" altLang="ko-KR" dirty="0" err="1"/>
              <a:t>lstm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xgboost</a:t>
            </a:r>
            <a:r>
              <a:rPr kumimoji="1" lang="ko-KR" altLang="en-US" dirty="0"/>
              <a:t>가 좋은 결과를 보였습니다</a:t>
            </a:r>
            <a:r>
              <a:rPr kumimoji="1" lang="en-US" altLang="ko-KR" dirty="0"/>
              <a:t>. </a:t>
            </a:r>
            <a:r>
              <a:rPr kumimoji="1" lang="ko-KR" altLang="en-US" dirty="0" err="1"/>
              <a:t>부스팅</a:t>
            </a:r>
            <a:r>
              <a:rPr kumimoji="1" lang="ko-KR" altLang="en-US" dirty="0"/>
              <a:t> 기법의 효과적임을 느꼈고 인공신경망을 더욱 사용하기 위해서는 구체화된 데이터셋의  필요성을 느꼈습니다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30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141466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kumimoji="1" lang="ko-KR" altLang="en-US" dirty="0"/>
              <a:t>프로젝트를 진행하며 여러 한계점을 느꼈는데요</a:t>
            </a:r>
            <a:r>
              <a:rPr kumimoji="1" lang="en-US" altLang="ko-KR" dirty="0"/>
              <a:t>. </a:t>
            </a:r>
            <a:r>
              <a:rPr kumimoji="1" lang="ko-KR" altLang="en-US" dirty="0"/>
              <a:t>우선적으로 실제 우리의 데이터를 적용해 </a:t>
            </a:r>
            <a:r>
              <a:rPr kumimoji="1" lang="ko-KR" altLang="en-US" dirty="0" err="1"/>
              <a:t>판별하였을때의</a:t>
            </a:r>
            <a:r>
              <a:rPr kumimoji="1" lang="ko-KR" altLang="en-US" dirty="0"/>
              <a:t> 정확도가 현저히 떨어지는 모습을 확인할 수 있었습니다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endParaRPr kumimoji="1" lang="en-US" altLang="ko-KR" dirty="0"/>
          </a:p>
          <a:p>
            <a:pPr marL="0" indent="0">
              <a:buFontTx/>
              <a:buNone/>
            </a:pPr>
            <a:r>
              <a:rPr kumimoji="1" lang="ko-KR" altLang="en-US" dirty="0"/>
              <a:t>그 원인으로는 데이터셋의 부족이라는 결론을 내리게 되었습니다</a:t>
            </a:r>
            <a:r>
              <a:rPr kumimoji="1" lang="en-US" altLang="ko-KR" dirty="0"/>
              <a:t>.</a:t>
            </a:r>
          </a:p>
          <a:p>
            <a:pPr marL="0" indent="0">
              <a:buFontTx/>
              <a:buNone/>
            </a:pPr>
            <a:r>
              <a:rPr kumimoji="1" lang="en-US" altLang="ko-KR" dirty="0"/>
              <a:t>&lt;</a:t>
            </a:r>
            <a:r>
              <a:rPr kumimoji="1" lang="ko-KR" altLang="en-US" dirty="0"/>
              <a:t>데이터셋의 문제</a:t>
            </a:r>
            <a:r>
              <a:rPr kumimoji="1" lang="en-US" altLang="ko-KR" dirty="0"/>
              <a:t>&gt;</a:t>
            </a:r>
            <a:br>
              <a:rPr kumimoji="1" lang="en-US" altLang="ko-KR" dirty="0"/>
            </a:b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프로젝트에서 사용된 데이터셋은 </a:t>
            </a:r>
            <a:r>
              <a:rPr lang="en" altLang="ko-Kore-KR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ASVspoof</a:t>
            </a:r>
            <a:r>
              <a:rPr lang="en" altLang="ko-Kore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대회용으로 제작된 세트로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실제 현장에서 발생하는 다양한 음성 위조 케이스를 포함하지 않고 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따라서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모델에 </a:t>
            </a:r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실제</a:t>
            </a:r>
            <a:r>
              <a:rPr lang="en-US" altLang="ko-KR" sz="1200" spc="-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 case</a:t>
            </a:r>
            <a:r>
              <a:rPr lang="ko-KR" altLang="en-US" sz="1200" spc="-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의 데이터를 넣었을 때 정확도가 떨어지고 영어기반의 데이터이기에 언어가 변경됨에 따라 적응도가 떨어지는 모습을 볼 수 있었습니다</a:t>
            </a:r>
            <a:r>
              <a:rPr lang="en-US" altLang="ko-KR" sz="1200" spc="-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.</a:t>
            </a:r>
          </a:p>
          <a:p>
            <a:pPr marL="0" indent="0">
              <a:buFontTx/>
              <a:buNone/>
            </a:pPr>
            <a:endParaRPr lang="en-US" altLang="ko-KR" sz="1200" spc="-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  <a:p>
            <a:pPr marL="0" indent="0">
              <a:buFontTx/>
              <a:buNone/>
            </a:pP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&lt;</a:t>
            </a:r>
            <a:r>
              <a:rPr kumimoji="1" lang="ko-KR" altLang="en-US" sz="1200" spc="-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음성 신호처리에 대한 배경지식의 한계</a:t>
            </a:r>
            <a: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</a:t>
            </a:r>
            <a:br>
              <a:rPr kumimoji="1" lang="en-US" altLang="ko-KR" sz="1200" spc="-5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음성 신호 처리에 대한 충분한 배경지식이 부족하여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데이터 전처리와 모델링 과정에서 최적의 방법 및 다양한 방법을 대조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변인을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확실하게 정하지 못한점이 있었습니다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</a:t>
            </a:r>
          </a:p>
          <a:p>
            <a:pPr marL="0" indent="0">
              <a:buFontTx/>
              <a:buNone/>
            </a:pPr>
            <a:endParaRPr kumimoji="1" lang="en-US" altLang="ko-KR" sz="1200" spc="-5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FontTx/>
              <a:buNone/>
            </a:pPr>
            <a:r>
              <a:rPr kumimoji="1" lang="en-US" altLang="ko-KR" dirty="0"/>
              <a:t>&lt;</a:t>
            </a:r>
            <a:r>
              <a:rPr kumimoji="1" lang="ko-KR" altLang="en-US" dirty="0"/>
              <a:t>개발환경의 한계</a:t>
            </a:r>
            <a:r>
              <a:rPr kumimoji="1" lang="en-US" altLang="ko-KR" dirty="0"/>
              <a:t>&gt;</a:t>
            </a:r>
            <a:br>
              <a:rPr kumimoji="1" lang="en-US" altLang="ko-KR" dirty="0"/>
            </a:br>
            <a:r>
              <a:rPr kumimoji="1" lang="ko-KR" altLang="en-US" dirty="0" err="1"/>
              <a:t>코랩</a:t>
            </a:r>
            <a:r>
              <a:rPr kumimoji="1" lang="ko-KR" altLang="en-US" dirty="0"/>
              <a:t> 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플랫폼에서 큰 데이터셋을 처리하거나 복잡한 모델을 충분히 훈련시키는 과정에서 메모리 부족과 같은 문제로 한계에 부딪혔다는 </a:t>
            </a:r>
            <a:r>
              <a:rPr lang="ko-KR" altLang="en-US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아쉬운점이</a:t>
            </a:r>
            <a:r>
              <a:rPr lang="ko-KR" altLang="en-US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남았습니다</a:t>
            </a:r>
            <a:r>
              <a:rPr lang="en-US" altLang="ko-KR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31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6003136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32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9141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33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128263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ko-Kore-KR" dirty="0"/>
              <a:t>DEEP-VOICE </a:t>
            </a:r>
            <a:r>
              <a:rPr kumimoji="1" lang="ko-KR" altLang="en-US" dirty="0"/>
              <a:t>데이터셋은 실제 인간 음성 및 </a:t>
            </a:r>
            <a:r>
              <a:rPr kumimoji="1" lang="en" altLang="ko-Kore-KR" dirty="0"/>
              <a:t>AI</a:t>
            </a:r>
            <a:r>
              <a:rPr kumimoji="1" lang="ko-KR" altLang="en-US" dirty="0"/>
              <a:t>로 생성된 </a:t>
            </a:r>
            <a:r>
              <a:rPr kumimoji="1" lang="en" altLang="ko-Kore-KR" dirty="0" err="1"/>
              <a:t>DeepFake</a:t>
            </a:r>
            <a:r>
              <a:rPr kumimoji="1" lang="en" altLang="ko-Kore-KR" dirty="0"/>
              <a:t> </a:t>
            </a:r>
            <a:r>
              <a:rPr kumimoji="1" lang="ko-KR" altLang="en-US" dirty="0"/>
              <a:t>음성을 포함하고 있으며</a:t>
            </a:r>
            <a:r>
              <a:rPr kumimoji="1" lang="en-US" altLang="ko-KR" dirty="0"/>
              <a:t>, </a:t>
            </a:r>
            <a:r>
              <a:rPr kumimoji="1" lang="en" altLang="ko-Kore-KR" dirty="0"/>
              <a:t>Retrieval-based Voice Conversion</a:t>
            </a:r>
            <a:r>
              <a:rPr kumimoji="1" lang="ko-KR" altLang="en-US" dirty="0"/>
              <a:t>을 통해 음성을 변환한 예제들을 포함하고 있습니다</a:t>
            </a:r>
            <a:r>
              <a:rPr kumimoji="1" lang="en-US" altLang="ko-KR" dirty="0"/>
              <a:t>. </a:t>
            </a:r>
          </a:p>
          <a:p>
            <a:r>
              <a:rPr kumimoji="1" lang="ko-KR" altLang="en-US" dirty="0"/>
              <a:t>이 데이터셋은 오바마</a:t>
            </a:r>
            <a:r>
              <a:rPr kumimoji="1" lang="en-US" altLang="ko-KR" dirty="0"/>
              <a:t>, </a:t>
            </a:r>
            <a:r>
              <a:rPr kumimoji="1" lang="ko-KR" altLang="en-US" dirty="0"/>
              <a:t>바이든</a:t>
            </a:r>
            <a:r>
              <a:rPr kumimoji="1" lang="en-US" altLang="ko-KR" dirty="0"/>
              <a:t>, </a:t>
            </a:r>
            <a:r>
              <a:rPr kumimoji="1" lang="ko-KR" altLang="en-US" dirty="0"/>
              <a:t>트럼프 등 대통령의 연설을 기반으로 생성된 데이터셋으로</a:t>
            </a:r>
            <a:r>
              <a:rPr kumimoji="1" lang="en-US" altLang="ko-KR" dirty="0"/>
              <a:t>,</a:t>
            </a:r>
            <a:r>
              <a:rPr kumimoji="1" lang="ko-KR" altLang="en-US" dirty="0"/>
              <a:t> 원본 오디오 파일과 추출된 음성 특징 데이터 파일 두 개의 큰 폴더로 나뉩니다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원본 오디오 파일은 </a:t>
            </a:r>
            <a:r>
              <a:rPr kumimoji="1" lang="en-US" altLang="ko-KR" dirty="0"/>
              <a:t>8</a:t>
            </a:r>
            <a:r>
              <a:rPr kumimoji="1" lang="ko-KR" altLang="en-US" dirty="0"/>
              <a:t>명의 유명인의 실제 음성과 변환된 음성이 </a:t>
            </a:r>
            <a:r>
              <a:rPr kumimoji="1" lang="en-US" altLang="ko-KR" dirty="0"/>
              <a:t>Real, fake </a:t>
            </a:r>
            <a:r>
              <a:rPr kumimoji="1" lang="ko-KR" altLang="en-US" dirty="0"/>
              <a:t>폴더 내에 각각 정렬되어 있으며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어떤 화자의 음성인지가 </a:t>
            </a:r>
            <a:r>
              <a:rPr kumimoji="1" lang="ko-KR" altLang="en-US" dirty="0" err="1"/>
              <a:t>명시되어있습니다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또한 이 모든 특징을 출력한 데이터가 </a:t>
            </a:r>
            <a:r>
              <a:rPr kumimoji="1" lang="en-US" altLang="ko-KR" dirty="0"/>
              <a:t>csv</a:t>
            </a:r>
            <a:r>
              <a:rPr kumimoji="1" lang="ko-KR" altLang="en-US" dirty="0"/>
              <a:t>파일로 구분되어 정리되어 있으나</a:t>
            </a:r>
            <a:r>
              <a:rPr kumimoji="1" lang="en-US" altLang="ko-KR" dirty="0"/>
              <a:t>, </a:t>
            </a:r>
            <a:r>
              <a:rPr kumimoji="1" lang="ko-KR" altLang="en-US" dirty="0"/>
              <a:t>저희 프로젝트의 목적에 맞게 직접 원본 오디오에서 특징점을 추출하여 학습을 진행하였습니다</a:t>
            </a:r>
            <a:r>
              <a:rPr kumimoji="1" lang="en-US" altLang="ko-KR" dirty="0"/>
              <a:t>.</a:t>
            </a:r>
          </a:p>
          <a:p>
            <a:endParaRPr kumimoji="1"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84056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다음으로 사용한 데이터셋에 관하여 </a:t>
            </a:r>
            <a:r>
              <a:rPr kumimoji="1" lang="ko-KR" altLang="en-US" sz="1200" dirty="0" err="1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설명드리겠습니다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 S V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Challenge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는 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위조 음성 공격을 대비하여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ASC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시스템의 보안을 강화하기 위해 음성 위조 탐지 모델을 개발하고 경쟁하는 대회입니다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이 대회의 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2019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년도에서 사용하기 위해 구성된 데이터가 바로 저희가 사용한 데이터셋 </a:t>
            </a:r>
            <a:r>
              <a:rPr lang="en-US" altLang="ko-KR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ASVspoof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 2019</a:t>
            </a:r>
            <a:r>
              <a:rPr lang="ko-KR" altLang="en-US" sz="1200" b="0" i="0" dirty="0" err="1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인데요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(</a:t>
            </a:r>
            <a:r>
              <a:rPr lang="ko-KR" altLang="en-US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여기를 없애거나</a:t>
            </a:r>
            <a:r>
              <a:rPr lang="en-US" altLang="ko-KR" sz="12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ui-sans-serif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dirty="0">
              <a:solidFill>
                <a:srgbClr val="0D0D0D"/>
              </a:solidFill>
              <a:effectLst/>
              <a:highlight>
                <a:srgbClr val="FFFFFF"/>
              </a:highlight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Voice Cloning Toolkit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기반으로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107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명의 화자로부터 생성된 음성 합성 원본 데이터와 </a:t>
            </a:r>
            <a:endParaRPr kumimoji="1" lang="en-US" altLang="ko-KR" sz="1200" dirty="0">
              <a:solidFill>
                <a:schemeClr val="bg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</a:t>
            </a:r>
            <a:r>
              <a:rPr kumimoji="1" lang="en-US" altLang="ko-KR" sz="1200" u="sng" dirty="0" err="1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TTSpeech</a:t>
            </a:r>
            <a:r>
              <a:rPr kumimoji="1" lang="en-US" altLang="ko-KR" sz="1200" u="sng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(TTS), Voice Conversion(VC), Voice Synthesis(VS),</a:t>
            </a:r>
            <a:r>
              <a:rPr kumimoji="1" lang="ko-KR" altLang="en-US" sz="1200" u="sng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u="sng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Tacotron2, WaveNet</a:t>
            </a:r>
            <a:r>
              <a:rPr kumimoji="1" lang="ko-KR" altLang="en-US" sz="1200" u="sng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등의 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음성 위조 알고리즘을 사용해 위조한 위조 음성 데이터로 구성되어 있습니다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ko-KR" altLang="en-US" sz="1200" dirty="0" err="1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밑줄친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걸 좀 </a:t>
            </a:r>
            <a:r>
              <a:rPr kumimoji="1" lang="ko-KR" altLang="en-US" sz="1200" dirty="0" err="1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스킵하는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수밖에 </a:t>
            </a:r>
            <a:r>
              <a:rPr kumimoji="1" lang="ko-KR" altLang="en-US" sz="1200" dirty="0" err="1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없겠어여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solidFill>
                <a:schemeClr val="bg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크게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Train, </a:t>
            </a:r>
            <a:r>
              <a:rPr kumimoji="1" lang="en-US" altLang="ko-KR" sz="1200" dirty="0" err="1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Devleopset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Eval set</a:t>
            </a:r>
            <a:r>
              <a:rPr kumimoji="1" lang="ko-KR" altLang="en-US" sz="1200" dirty="0" err="1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구성되어 있으며 각 데이터에 사용된 실제음성과 위조 음성의 개수는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Table 3.1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확인할 수 있습니다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200" dirty="0">
              <a:solidFill>
                <a:schemeClr val="bg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각음성은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96khz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이며 이를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16khz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샘플링 후 학습을 진행하였습니다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74178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ore-KR" altLang="en-US" dirty="0"/>
              <a:t>음성</a:t>
            </a:r>
            <a:r>
              <a:rPr kumimoji="1" lang="ko-KR" altLang="en-US" dirty="0"/>
              <a:t> 데이터를 기반으로 하는 </a:t>
            </a:r>
            <a:r>
              <a:rPr kumimoji="1" lang="en-US" altLang="ko-KR" dirty="0"/>
              <a:t>classification</a:t>
            </a:r>
            <a:r>
              <a:rPr kumimoji="1" lang="ko-KR" altLang="en-US" dirty="0"/>
              <a:t> 방법은 크게 두가지로 나뉩니다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먼저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Feature-based classification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(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특징 기반 분류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는 음성 데이터에서 직접적으로 특징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(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Feature)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들을 추출하고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특징벡터화하여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이를 기반으로 분류 모델을 훈련시키는 방법입니다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endParaRPr lang="en-US" altLang="ko-KR" b="0" i="0" dirty="0">
              <a:solidFill>
                <a:srgbClr val="ECECEC"/>
              </a:solidFill>
              <a:effectLst/>
              <a:highlight>
                <a:srgbClr val="212121"/>
              </a:highlight>
              <a:latin typeface="ui-sans-serif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그 다음은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Image-based classification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(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이미지 기반 분류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음성 데이터를 시각적 형식으로 변환한 후 분류를 수행하는 방법입니다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이때 주로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Mel-spectrogram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을 사용하는데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Mel-spectrogram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은 시간에 따른 주파수의 변화를 색상으로 표현한 이미지로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, 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이 이미지 데이터를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텐서로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변환 후 이용해 </a:t>
            </a:r>
            <a:r>
              <a:rPr lang="ko-KR" altLang="en-US" b="0" i="0" dirty="0" err="1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합성곱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 신경망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(</a:t>
            </a:r>
            <a:r>
              <a:rPr lang="en" altLang="ko-Kore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CNN)</a:t>
            </a: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과 같은 이미지 처리 알고리즘을 적용하여 음성의 진위를 판별할 수 있습니다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저희는 이 두가지 방법을 각각 사용하였습니다</a:t>
            </a:r>
            <a:r>
              <a:rPr lang="en-US" altLang="ko-KR" b="0" i="0" dirty="0">
                <a:solidFill>
                  <a:srgbClr val="ECECEC"/>
                </a:solidFill>
                <a:effectLst/>
                <a:highlight>
                  <a:srgbClr val="212121"/>
                </a:highlight>
                <a:latin typeface="ui-sans-serif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18452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0000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다음은 </a:t>
            </a:r>
            <a:r>
              <a:rPr lang="ko-KR" altLang="en-US" i="0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음원 데이터</a:t>
            </a:r>
            <a:r>
              <a:rPr lang="ko-KR" altLang="en-US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</a:t>
            </a:r>
            <a:r>
              <a:rPr lang="en-US" altLang="ko-KR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time domain</a:t>
            </a:r>
            <a:r>
              <a:rPr lang="ko-KR" altLang="en-US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그대로 </a:t>
            </a:r>
            <a:r>
              <a:rPr lang="ko-KR" altLang="en-US" dirty="0" err="1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벡터화하여</a:t>
            </a:r>
            <a:r>
              <a:rPr lang="ko-KR" altLang="en-US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학습을 할 때의 단점에 대해 설명하겠습니다</a:t>
            </a:r>
            <a:r>
              <a:rPr lang="en-US" altLang="ko-KR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먼저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샘플링을 더 잘게 할수록 데이터의 길이가 길어지고 매우 높은 차원을 가지게 되는데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이로 인해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학습의 효율성이 떨어지며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메모리 소모가 매우 커지게 된다는 단점이 있습니다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음성은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기본적으로 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frequency</a:t>
            </a: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가지며 진폭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(amplitude)</a:t>
            </a: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위상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(phase)</a:t>
            </a: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정보가 존재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하지만 </a:t>
            </a: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인간의 귀는 주로 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amplitude</a:t>
            </a: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소리를 인식하며 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phase </a:t>
            </a: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정보는 거의 무시합니다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 marL="0" indent="0">
              <a:buNone/>
            </a:pP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그러나 </a:t>
            </a:r>
            <a:r>
              <a:rPr lang="en-US" altLang="ko-KR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Time domain</a:t>
            </a:r>
            <a:r>
              <a:rPr lang="ko-KR" altLang="en-US" sz="1200" b="0" i="0" dirty="0">
                <a:solidFill>
                  <a:schemeClr val="bg1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에서의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파형은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amplitude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phase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정보를 둘 다 가지고 있기 때문에 불필요한 정보까지 학습한다고 볼 수 있습니다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</a:p>
          <a:p>
            <a:pPr marL="0" indent="0">
              <a:buNone/>
            </a:pPr>
            <a:endParaRPr lang="en-US" altLang="ko-KR" sz="1200" dirty="0">
              <a:solidFill>
                <a:schemeClr val="bg1">
                  <a:lumMod val="50000"/>
                </a:schemeClr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indent="0">
              <a:buNone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따라서 저희는 음원을 </a:t>
            </a:r>
            <a:r>
              <a:rPr lang="en-US" altLang="ko-KR" sz="1200" dirty="0" err="1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fourier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transform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frequency domain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spectrum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학습에 이용하였습니다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en-US" altLang="ko-KR" sz="1200" b="0" i="0" dirty="0">
              <a:solidFill>
                <a:schemeClr val="bg1">
                  <a:lumMod val="50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03418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앞서 보았던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classification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대해 자세히 설명하도록 하겠습니다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12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먼저 </a:t>
            </a:r>
            <a:r>
              <a:rPr kumimoji="1" lang="en-US" altLang="en-US" sz="12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Image-based classification</a:t>
            </a:r>
            <a:r>
              <a:rPr kumimoji="1" lang="ko-KR" altLang="en-US" sz="12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endParaRPr kumimoji="1" lang="en-US" altLang="ko-KR" sz="1200" b="1" dirty="0">
              <a:solidFill>
                <a:schemeClr val="tx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ko-KR" altLang="en-US" sz="1200" b="1" dirty="0">
                <a:solidFill>
                  <a:schemeClr val="tx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음성데이터는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시간에 따라 주파수 성분이 달라지기 때문에 여러 구간을 나누어 각 구간에서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fourier transform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수행하는데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이렇게 각 구간에서의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spectrum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들을 쌓은 것을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spectrogram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이라 합니다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Spectrogram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time-domain, frequency domain</a:t>
            </a:r>
            <a:r>
              <a:rPr lang="ko-KR" altLang="en-US" sz="1200" dirty="0" err="1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으로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이루어진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차원영역 </a:t>
            </a:r>
            <a:r>
              <a:rPr lang="ko-KR" alt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텐서로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데이터를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나타내기 때문에 굉장히 풍부한 정보를 담고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있으며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이는 영상 데이터와 같은 형태입니다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따라서 영상 처리에 최적화된 딥러닝 모델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예를 들어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CNN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 같은 모델들을 활용해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음성 데이터의 학습을 매우 용이하게 할 수 있습니다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00000"/>
              </a:lnSpc>
            </a:pP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09481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다음은 </a:t>
            </a:r>
            <a:r>
              <a:rPr lang="en-US" altLang="ko-KR" sz="1200" b="1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feature-based classification</a:t>
            </a:r>
            <a:r>
              <a:rPr lang="ko-KR" altLang="en-US" sz="1200" b="1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입니다</a:t>
            </a:r>
            <a:r>
              <a:rPr lang="en-US" altLang="ko-KR" sz="1200" b="1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기존의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spectrogram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은 주파수 사이에 상관관계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(correlation)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높아서 정보가 중복될 수 있는 문제가 있었으나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차원 축소를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통해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correlation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삭제하면 독립적인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추출할 수 있습니다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이렇게 변환한 특징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들을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MFCC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LFCC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와 같은 모델들로 변형한다면 효율적으로 학습이 가능합니다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 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이렇게 음성 신호에서 독립적인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들의 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vector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뽑아내어 학습에 이용하는 것을 </a:t>
            </a:r>
            <a:r>
              <a:rPr lang="en-US" altLang="ko-KR" sz="1200" b="1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feature-based classification</a:t>
            </a:r>
            <a:r>
              <a:rPr lang="ko-KR" altLang="en-US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이라고 합니다</a:t>
            </a:r>
            <a:r>
              <a:rPr lang="en-US" altLang="ko-KR" sz="12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C62E03-AD70-3F43-AB89-1647F8AE52F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2820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8">
            <a:extLst>
              <a:ext uri="{FF2B5EF4-FFF2-40B4-BE49-F238E27FC236}">
                <a16:creationId xmlns:a16="http://schemas.microsoft.com/office/drawing/2014/main" id="{08695698-E953-D502-BE75-9442A5B21222}"/>
              </a:ext>
            </a:extLst>
          </p:cNvPr>
          <p:cNvSpPr txBox="1">
            <a:spLocks/>
          </p:cNvSpPr>
          <p:nvPr userDrawn="1"/>
        </p:nvSpPr>
        <p:spPr>
          <a:xfrm>
            <a:off x="9064683" y="6477000"/>
            <a:ext cx="2743200" cy="215444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ore-KR"/>
            </a:defPPr>
            <a:lvl1pPr algn="dist">
              <a:defRPr kumimoji="1" sz="900" b="1" i="0">
                <a:solidFill>
                  <a:srgbClr val="3C3C3C"/>
                </a:solidFill>
                <a:latin typeface="Nohemi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791B8FD7-7397-A142-8986-A9A856307BF3}" type="slidenum">
              <a:rPr lang="ko-Kore-KR" altLang="en-US" sz="800" b="1" i="0" smtClean="0">
                <a:latin typeface="Nohemi SemBd" pitchFamily="2" charset="0"/>
              </a:rPr>
              <a:pPr lvl="0" algn="r"/>
              <a:t>‹#›</a:t>
            </a:fld>
            <a:endParaRPr lang="ko-Kore-KR" altLang="en-US" sz="800" b="1" i="0" dirty="0">
              <a:latin typeface="Nohemi SemB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615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8">
            <a:extLst>
              <a:ext uri="{FF2B5EF4-FFF2-40B4-BE49-F238E27FC236}">
                <a16:creationId xmlns:a16="http://schemas.microsoft.com/office/drawing/2014/main" id="{94C85D02-004B-C82C-B4DC-813C375089CE}"/>
              </a:ext>
            </a:extLst>
          </p:cNvPr>
          <p:cNvSpPr txBox="1">
            <a:spLocks/>
          </p:cNvSpPr>
          <p:nvPr userDrawn="1"/>
        </p:nvSpPr>
        <p:spPr>
          <a:xfrm>
            <a:off x="9064683" y="6477000"/>
            <a:ext cx="2743200" cy="215444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ore-KR"/>
            </a:defPPr>
            <a:lvl1pPr algn="dist">
              <a:defRPr kumimoji="1" sz="900" b="1" i="0">
                <a:solidFill>
                  <a:srgbClr val="3C3C3C"/>
                </a:solidFill>
                <a:latin typeface="Nohemi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791B8FD7-7397-A142-8986-A9A856307BF3}" type="slidenum">
              <a:rPr lang="ko-Kore-KR" altLang="en-US" sz="800" b="1" i="0" smtClean="0">
                <a:latin typeface="Nohemi SemBd" pitchFamily="2" charset="0"/>
              </a:rPr>
              <a:pPr lvl="0" algn="r"/>
              <a:t>‹#›</a:t>
            </a:fld>
            <a:endParaRPr lang="ko-Kore-KR" altLang="en-US" sz="800" b="1" i="0">
              <a:latin typeface="Nohemi SemBd" pitchFamily="2" charset="0"/>
            </a:endParaRPr>
          </a:p>
        </p:txBody>
      </p:sp>
      <p:sp>
        <p:nvSpPr>
          <p:cNvPr id="2" name="그림 개체 틀 19">
            <a:extLst>
              <a:ext uri="{FF2B5EF4-FFF2-40B4-BE49-F238E27FC236}">
                <a16:creationId xmlns:a16="http://schemas.microsoft.com/office/drawing/2014/main" id="{EABFE225-0A92-0748-1C96-C3D9817CF9C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951315" y="3124799"/>
            <a:ext cx="2119085" cy="3744573"/>
          </a:xfrm>
          <a:custGeom>
            <a:avLst/>
            <a:gdLst>
              <a:gd name="connsiteX0" fmla="*/ 244176 w 2119085"/>
              <a:gd name="connsiteY0" fmla="*/ 0 h 3885000"/>
              <a:gd name="connsiteX1" fmla="*/ 1895575 w 2119085"/>
              <a:gd name="connsiteY1" fmla="*/ 0 h 3885000"/>
              <a:gd name="connsiteX2" fmla="*/ 2116555 w 2119085"/>
              <a:gd name="connsiteY2" fmla="*/ 351007 h 3885000"/>
              <a:gd name="connsiteX3" fmla="*/ 2116073 w 2119085"/>
              <a:gd name="connsiteY3" fmla="*/ 2569350 h 3885000"/>
              <a:gd name="connsiteX4" fmla="*/ 2116310 w 2119085"/>
              <a:gd name="connsiteY4" fmla="*/ 2894400 h 3885000"/>
              <a:gd name="connsiteX5" fmla="*/ 2119085 w 2119085"/>
              <a:gd name="connsiteY5" fmla="*/ 2894400 h 3885000"/>
              <a:gd name="connsiteX6" fmla="*/ 2119085 w 2119085"/>
              <a:gd name="connsiteY6" fmla="*/ 3885000 h 3885000"/>
              <a:gd name="connsiteX7" fmla="*/ 5885 w 2119085"/>
              <a:gd name="connsiteY7" fmla="*/ 3885000 h 3885000"/>
              <a:gd name="connsiteX8" fmla="*/ 5885 w 2119085"/>
              <a:gd name="connsiteY8" fmla="*/ 2894400 h 3885000"/>
              <a:gd name="connsiteX9" fmla="*/ 8250 w 2119085"/>
              <a:gd name="connsiteY9" fmla="*/ 2894400 h 3885000"/>
              <a:gd name="connsiteX10" fmla="*/ 6064 w 2119085"/>
              <a:gd name="connsiteY10" fmla="*/ 1899863 h 3885000"/>
              <a:gd name="connsiteX11" fmla="*/ 2637 w 2119085"/>
              <a:gd name="connsiteY11" fmla="*/ 340733 h 3885000"/>
              <a:gd name="connsiteX12" fmla="*/ 244176 w 2119085"/>
              <a:gd name="connsiteY12" fmla="*/ 0 h 388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19085" h="3885000">
                <a:moveTo>
                  <a:pt x="244176" y="0"/>
                </a:moveTo>
                <a:lnTo>
                  <a:pt x="1895575" y="0"/>
                </a:lnTo>
                <a:cubicBezTo>
                  <a:pt x="2089529" y="0"/>
                  <a:pt x="2119982" y="116055"/>
                  <a:pt x="2116555" y="351007"/>
                </a:cubicBezTo>
                <a:cubicBezTo>
                  <a:pt x="2113985" y="527221"/>
                  <a:pt x="2115270" y="1604609"/>
                  <a:pt x="2116073" y="2569350"/>
                </a:cubicBezTo>
                <a:lnTo>
                  <a:pt x="2116310" y="2894400"/>
                </a:lnTo>
                <a:lnTo>
                  <a:pt x="2119085" y="2894400"/>
                </a:lnTo>
                <a:lnTo>
                  <a:pt x="2119085" y="3885000"/>
                </a:lnTo>
                <a:lnTo>
                  <a:pt x="5885" y="3885000"/>
                </a:lnTo>
                <a:lnTo>
                  <a:pt x="5885" y="2894400"/>
                </a:lnTo>
                <a:lnTo>
                  <a:pt x="8250" y="2894400"/>
                </a:lnTo>
                <a:lnTo>
                  <a:pt x="6064" y="1899863"/>
                </a:lnTo>
                <a:cubicBezTo>
                  <a:pt x="5778" y="1380438"/>
                  <a:pt x="5493" y="861014"/>
                  <a:pt x="2637" y="340733"/>
                </a:cubicBezTo>
                <a:cubicBezTo>
                  <a:pt x="-14495" y="126329"/>
                  <a:pt x="50222" y="0"/>
                  <a:pt x="24417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4012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8">
            <a:extLst>
              <a:ext uri="{FF2B5EF4-FFF2-40B4-BE49-F238E27FC236}">
                <a16:creationId xmlns:a16="http://schemas.microsoft.com/office/drawing/2014/main" id="{94C85D02-004B-C82C-B4DC-813C375089CE}"/>
              </a:ext>
            </a:extLst>
          </p:cNvPr>
          <p:cNvSpPr txBox="1">
            <a:spLocks/>
          </p:cNvSpPr>
          <p:nvPr userDrawn="1"/>
        </p:nvSpPr>
        <p:spPr>
          <a:xfrm>
            <a:off x="9064683" y="6477000"/>
            <a:ext cx="2743200" cy="215444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ore-KR"/>
            </a:defPPr>
            <a:lvl1pPr algn="dist">
              <a:defRPr kumimoji="1" sz="900" b="1" i="0">
                <a:solidFill>
                  <a:srgbClr val="3C3C3C"/>
                </a:solidFill>
                <a:latin typeface="Nohemi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791B8FD7-7397-A142-8986-A9A856307BF3}" type="slidenum">
              <a:rPr lang="ko-Kore-KR" altLang="en-US" sz="800" b="1" i="0" smtClean="0">
                <a:latin typeface="Nohemi SemBd" pitchFamily="2" charset="0"/>
              </a:rPr>
              <a:pPr lvl="0" algn="r"/>
              <a:t>‹#›</a:t>
            </a:fld>
            <a:endParaRPr lang="ko-Kore-KR" altLang="en-US" sz="800" b="1" i="0">
              <a:latin typeface="Nohemi SemBd" pitchFamily="2" charset="0"/>
            </a:endParaRPr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41025E88-EAEE-891D-65A6-F0724EA5DEA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20805" y="1371398"/>
            <a:ext cx="2181696" cy="4745240"/>
          </a:xfrm>
          <a:custGeom>
            <a:avLst/>
            <a:gdLst>
              <a:gd name="connsiteX0" fmla="*/ 0 w 2181225"/>
              <a:gd name="connsiteY0" fmla="*/ 363545 h 4743450"/>
              <a:gd name="connsiteX1" fmla="*/ 363545 w 2181225"/>
              <a:gd name="connsiteY1" fmla="*/ 0 h 4743450"/>
              <a:gd name="connsiteX2" fmla="*/ 1817680 w 2181225"/>
              <a:gd name="connsiteY2" fmla="*/ 0 h 4743450"/>
              <a:gd name="connsiteX3" fmla="*/ 2181225 w 2181225"/>
              <a:gd name="connsiteY3" fmla="*/ 363545 h 4743450"/>
              <a:gd name="connsiteX4" fmla="*/ 2181225 w 2181225"/>
              <a:gd name="connsiteY4" fmla="*/ 4379905 h 4743450"/>
              <a:gd name="connsiteX5" fmla="*/ 1817680 w 2181225"/>
              <a:gd name="connsiteY5" fmla="*/ 4743450 h 4743450"/>
              <a:gd name="connsiteX6" fmla="*/ 363545 w 2181225"/>
              <a:gd name="connsiteY6" fmla="*/ 4743450 h 4743450"/>
              <a:gd name="connsiteX7" fmla="*/ 0 w 2181225"/>
              <a:gd name="connsiteY7" fmla="*/ 4379905 h 4743450"/>
              <a:gd name="connsiteX8" fmla="*/ 0 w 2181225"/>
              <a:gd name="connsiteY8" fmla="*/ 363545 h 4743450"/>
              <a:gd name="connsiteX0" fmla="*/ 0 w 2181225"/>
              <a:gd name="connsiteY0" fmla="*/ 363545 h 4743450"/>
              <a:gd name="connsiteX1" fmla="*/ 363545 w 2181225"/>
              <a:gd name="connsiteY1" fmla="*/ 0 h 4743450"/>
              <a:gd name="connsiteX2" fmla="*/ 1817680 w 2181225"/>
              <a:gd name="connsiteY2" fmla="*/ 0 h 4743450"/>
              <a:gd name="connsiteX3" fmla="*/ 2181225 w 2181225"/>
              <a:gd name="connsiteY3" fmla="*/ 363545 h 4743450"/>
              <a:gd name="connsiteX4" fmla="*/ 2181225 w 2181225"/>
              <a:gd name="connsiteY4" fmla="*/ 4379905 h 4743450"/>
              <a:gd name="connsiteX5" fmla="*/ 1817680 w 2181225"/>
              <a:gd name="connsiteY5" fmla="*/ 4743450 h 4743450"/>
              <a:gd name="connsiteX6" fmla="*/ 363545 w 2181225"/>
              <a:gd name="connsiteY6" fmla="*/ 4743450 h 4743450"/>
              <a:gd name="connsiteX7" fmla="*/ 0 w 2181225"/>
              <a:gd name="connsiteY7" fmla="*/ 4379905 h 4743450"/>
              <a:gd name="connsiteX8" fmla="*/ 0 w 2181225"/>
              <a:gd name="connsiteY8" fmla="*/ 363545 h 4743450"/>
              <a:gd name="connsiteX0" fmla="*/ 0 w 2181225"/>
              <a:gd name="connsiteY0" fmla="*/ 363545 h 4743450"/>
              <a:gd name="connsiteX1" fmla="*/ 363545 w 2181225"/>
              <a:gd name="connsiteY1" fmla="*/ 0 h 4743450"/>
              <a:gd name="connsiteX2" fmla="*/ 1817680 w 2181225"/>
              <a:gd name="connsiteY2" fmla="*/ 0 h 4743450"/>
              <a:gd name="connsiteX3" fmla="*/ 2181225 w 2181225"/>
              <a:gd name="connsiteY3" fmla="*/ 363545 h 4743450"/>
              <a:gd name="connsiteX4" fmla="*/ 2181225 w 2181225"/>
              <a:gd name="connsiteY4" fmla="*/ 4379905 h 4743450"/>
              <a:gd name="connsiteX5" fmla="*/ 1817680 w 2181225"/>
              <a:gd name="connsiteY5" fmla="*/ 4743450 h 4743450"/>
              <a:gd name="connsiteX6" fmla="*/ 363545 w 2181225"/>
              <a:gd name="connsiteY6" fmla="*/ 4743450 h 4743450"/>
              <a:gd name="connsiteX7" fmla="*/ 0 w 2181225"/>
              <a:gd name="connsiteY7" fmla="*/ 4379905 h 4743450"/>
              <a:gd name="connsiteX8" fmla="*/ 0 w 2181225"/>
              <a:gd name="connsiteY8" fmla="*/ 363545 h 4743450"/>
              <a:gd name="connsiteX0" fmla="*/ 576 w 2181801"/>
              <a:gd name="connsiteY0" fmla="*/ 363545 h 4743450"/>
              <a:gd name="connsiteX1" fmla="*/ 364121 w 2181801"/>
              <a:gd name="connsiteY1" fmla="*/ 0 h 4743450"/>
              <a:gd name="connsiteX2" fmla="*/ 1818256 w 2181801"/>
              <a:gd name="connsiteY2" fmla="*/ 0 h 4743450"/>
              <a:gd name="connsiteX3" fmla="*/ 2181801 w 2181801"/>
              <a:gd name="connsiteY3" fmla="*/ 363545 h 4743450"/>
              <a:gd name="connsiteX4" fmla="*/ 2181801 w 2181801"/>
              <a:gd name="connsiteY4" fmla="*/ 4379905 h 4743450"/>
              <a:gd name="connsiteX5" fmla="*/ 1818256 w 2181801"/>
              <a:gd name="connsiteY5" fmla="*/ 4743450 h 4743450"/>
              <a:gd name="connsiteX6" fmla="*/ 364121 w 2181801"/>
              <a:gd name="connsiteY6" fmla="*/ 4743450 h 4743450"/>
              <a:gd name="connsiteX7" fmla="*/ 576 w 2181801"/>
              <a:gd name="connsiteY7" fmla="*/ 4379905 h 4743450"/>
              <a:gd name="connsiteX8" fmla="*/ 576 w 2181801"/>
              <a:gd name="connsiteY8" fmla="*/ 363545 h 4743450"/>
              <a:gd name="connsiteX0" fmla="*/ 471 w 2181696"/>
              <a:gd name="connsiteY0" fmla="*/ 365335 h 4745240"/>
              <a:gd name="connsiteX1" fmla="*/ 364016 w 2181696"/>
              <a:gd name="connsiteY1" fmla="*/ 1790 h 4745240"/>
              <a:gd name="connsiteX2" fmla="*/ 1818151 w 2181696"/>
              <a:gd name="connsiteY2" fmla="*/ 1790 h 4745240"/>
              <a:gd name="connsiteX3" fmla="*/ 2181696 w 2181696"/>
              <a:gd name="connsiteY3" fmla="*/ 365335 h 4745240"/>
              <a:gd name="connsiteX4" fmla="*/ 2181696 w 2181696"/>
              <a:gd name="connsiteY4" fmla="*/ 4381695 h 4745240"/>
              <a:gd name="connsiteX5" fmla="*/ 1818151 w 2181696"/>
              <a:gd name="connsiteY5" fmla="*/ 4745240 h 4745240"/>
              <a:gd name="connsiteX6" fmla="*/ 364016 w 2181696"/>
              <a:gd name="connsiteY6" fmla="*/ 4745240 h 4745240"/>
              <a:gd name="connsiteX7" fmla="*/ 471 w 2181696"/>
              <a:gd name="connsiteY7" fmla="*/ 4381695 h 4745240"/>
              <a:gd name="connsiteX8" fmla="*/ 471 w 2181696"/>
              <a:gd name="connsiteY8" fmla="*/ 365335 h 474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81696" h="4745240">
                <a:moveTo>
                  <a:pt x="471" y="365335"/>
                </a:moveTo>
                <a:cubicBezTo>
                  <a:pt x="-7586" y="136358"/>
                  <a:pt x="86701" y="5818"/>
                  <a:pt x="364016" y="1790"/>
                </a:cubicBezTo>
                <a:cubicBezTo>
                  <a:pt x="641331" y="-2238"/>
                  <a:pt x="1333439" y="1790"/>
                  <a:pt x="1818151" y="1790"/>
                </a:cubicBezTo>
                <a:cubicBezTo>
                  <a:pt x="2082804" y="5151"/>
                  <a:pt x="2181696" y="164555"/>
                  <a:pt x="2181696" y="365335"/>
                </a:cubicBezTo>
                <a:lnTo>
                  <a:pt x="2181696" y="4381695"/>
                </a:lnTo>
                <a:cubicBezTo>
                  <a:pt x="2181696" y="4582475"/>
                  <a:pt x="2018931" y="4745240"/>
                  <a:pt x="1818151" y="4745240"/>
                </a:cubicBezTo>
                <a:lnTo>
                  <a:pt x="364016" y="4745240"/>
                </a:lnTo>
                <a:cubicBezTo>
                  <a:pt x="163236" y="4745240"/>
                  <a:pt x="471" y="4582475"/>
                  <a:pt x="471" y="4381695"/>
                </a:cubicBezTo>
                <a:cubicBezTo>
                  <a:pt x="471" y="3042908"/>
                  <a:pt x="8528" y="594312"/>
                  <a:pt x="471" y="365335"/>
                </a:cubicBezTo>
                <a:close/>
              </a:path>
            </a:pathLst>
          </a:custGeom>
          <a:solidFill>
            <a:schemeClr val="bg1"/>
          </a:solidFill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3743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8">
            <a:extLst>
              <a:ext uri="{FF2B5EF4-FFF2-40B4-BE49-F238E27FC236}">
                <a16:creationId xmlns:a16="http://schemas.microsoft.com/office/drawing/2014/main" id="{94C85D02-004B-C82C-B4DC-813C375089CE}"/>
              </a:ext>
            </a:extLst>
          </p:cNvPr>
          <p:cNvSpPr txBox="1">
            <a:spLocks/>
          </p:cNvSpPr>
          <p:nvPr userDrawn="1"/>
        </p:nvSpPr>
        <p:spPr>
          <a:xfrm>
            <a:off x="9064683" y="6477000"/>
            <a:ext cx="2743200" cy="215444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ore-KR"/>
            </a:defPPr>
            <a:lvl1pPr algn="dist">
              <a:defRPr kumimoji="1" sz="900" b="1" i="0">
                <a:solidFill>
                  <a:srgbClr val="3C3C3C"/>
                </a:solidFill>
                <a:latin typeface="Nohemi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791B8FD7-7397-A142-8986-A9A856307BF3}" type="slidenum">
              <a:rPr lang="ko-Kore-KR" altLang="en-US" sz="800" b="1" i="0" smtClean="0">
                <a:latin typeface="Nohemi SemBd" pitchFamily="2" charset="0"/>
              </a:rPr>
              <a:pPr lvl="0" algn="r"/>
              <a:t>‹#›</a:t>
            </a:fld>
            <a:endParaRPr lang="ko-Kore-KR" altLang="en-US" sz="800" b="1" i="0">
              <a:latin typeface="Nohemi SemBd" pitchFamily="2" charset="0"/>
            </a:endParaRPr>
          </a:p>
        </p:txBody>
      </p:sp>
      <p:sp>
        <p:nvSpPr>
          <p:cNvPr id="2" name="그림 개체 틀 66">
            <a:extLst>
              <a:ext uri="{FF2B5EF4-FFF2-40B4-BE49-F238E27FC236}">
                <a16:creationId xmlns:a16="http://schemas.microsoft.com/office/drawing/2014/main" id="{889AB294-ABE9-5CC7-7551-6ABBB02492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581400" y="2465389"/>
            <a:ext cx="2188800" cy="2187267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6" name="그림 개체 틀 66">
            <a:extLst>
              <a:ext uri="{FF2B5EF4-FFF2-40B4-BE49-F238E27FC236}">
                <a16:creationId xmlns:a16="http://schemas.microsoft.com/office/drawing/2014/main" id="{07C8E5DD-A897-BF36-F5A8-0473D9A1A2D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37846" y="2465389"/>
            <a:ext cx="2188800" cy="2187267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7" name="그림 개체 틀 66">
            <a:extLst>
              <a:ext uri="{FF2B5EF4-FFF2-40B4-BE49-F238E27FC236}">
                <a16:creationId xmlns:a16="http://schemas.microsoft.com/office/drawing/2014/main" id="{C3C4736D-8334-8BB0-4B9F-8CC080E0161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868610" y="2465389"/>
            <a:ext cx="2188800" cy="2187267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8" name="그림 개체 틀 70">
            <a:extLst>
              <a:ext uri="{FF2B5EF4-FFF2-40B4-BE49-F238E27FC236}">
                <a16:creationId xmlns:a16="http://schemas.microsoft.com/office/drawing/2014/main" id="{1E02D1AD-271F-E98C-9C90-431177D6FC5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637452" y="2214106"/>
            <a:ext cx="198000" cy="1980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9" name="그림 개체 틀 70">
            <a:extLst>
              <a:ext uri="{FF2B5EF4-FFF2-40B4-BE49-F238E27FC236}">
                <a16:creationId xmlns:a16="http://schemas.microsoft.com/office/drawing/2014/main" id="{E5DE4CDB-9B3F-7900-FC45-C2B89B8972D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93898" y="2214106"/>
            <a:ext cx="198000" cy="1980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10" name="그림 개체 틀 70">
            <a:extLst>
              <a:ext uri="{FF2B5EF4-FFF2-40B4-BE49-F238E27FC236}">
                <a16:creationId xmlns:a16="http://schemas.microsoft.com/office/drawing/2014/main" id="{1D74A097-684F-EDF7-965D-0506A500EE1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924662" y="2214106"/>
            <a:ext cx="198000" cy="198000"/>
          </a:xfrm>
          <a:prstGeom prst="ellipse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03699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9FE429-4D0E-07E3-EA9B-CB7380027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7C7F5C9-897E-ACD8-86FD-2623C1D9D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901F6E-1F1E-B7E5-7CB1-BABDF278E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265902-26E4-41AA-9250-AEDF82D35C93}" type="datetimeFigureOut">
              <a:rPr lang="ko-KR" altLang="en-US" smtClean="0"/>
              <a:t>2024-05-31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8C3760-C7C6-7294-E18C-6513C2D1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C1BB02-4F89-7CBF-BF0F-902CFD7BF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D126F-D62D-49BC-8214-5749A65DB1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003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8">
            <a:extLst>
              <a:ext uri="{FF2B5EF4-FFF2-40B4-BE49-F238E27FC236}">
                <a16:creationId xmlns:a16="http://schemas.microsoft.com/office/drawing/2014/main" id="{94C85D02-004B-C82C-B4DC-813C375089CE}"/>
              </a:ext>
            </a:extLst>
          </p:cNvPr>
          <p:cNvSpPr txBox="1">
            <a:spLocks/>
          </p:cNvSpPr>
          <p:nvPr userDrawn="1"/>
        </p:nvSpPr>
        <p:spPr>
          <a:xfrm>
            <a:off x="9064683" y="6477000"/>
            <a:ext cx="2743200" cy="215444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ore-KR"/>
            </a:defPPr>
            <a:lvl1pPr algn="dist">
              <a:defRPr kumimoji="1" sz="900" b="1" i="0">
                <a:solidFill>
                  <a:srgbClr val="3C3C3C"/>
                </a:solidFill>
                <a:latin typeface="Nohemi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791B8FD7-7397-A142-8986-A9A856307BF3}" type="slidenum">
              <a:rPr lang="ko-Kore-KR" altLang="en-US" sz="800" b="1" i="0" smtClean="0">
                <a:latin typeface="Nohemi SemBd" pitchFamily="2" charset="0"/>
              </a:rPr>
              <a:pPr lvl="0" algn="r"/>
              <a:t>‹#›</a:t>
            </a:fld>
            <a:endParaRPr lang="ko-Kore-KR" altLang="en-US" sz="800" b="1" i="0">
              <a:latin typeface="Nohemi SemB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6654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92971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B5D70C9-9635-24D8-C537-FFFE4B8C2B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705834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3">
            <a:extLst>
              <a:ext uri="{FF2B5EF4-FFF2-40B4-BE49-F238E27FC236}">
                <a16:creationId xmlns:a16="http://schemas.microsoft.com/office/drawing/2014/main" id="{E1ADE828-1DA9-5191-B0BD-2DF2B149CB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176000" y="2203200"/>
            <a:ext cx="3510000" cy="2192400"/>
          </a:xfrm>
          <a:prstGeom prst="rect">
            <a:avLst/>
          </a:prstGeom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4" name="그림 개체 틀 6">
            <a:extLst>
              <a:ext uri="{FF2B5EF4-FFF2-40B4-BE49-F238E27FC236}">
                <a16:creationId xmlns:a16="http://schemas.microsoft.com/office/drawing/2014/main" id="{F7A00D3A-9AB0-4966-47F5-4A3D05C0A91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39000" y="3669890"/>
            <a:ext cx="1219200" cy="1219200"/>
          </a:xfrm>
          <a:prstGeom prst="rect">
            <a:avLst/>
          </a:prstGeom>
          <a:noFill/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42149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8">
            <a:extLst>
              <a:ext uri="{FF2B5EF4-FFF2-40B4-BE49-F238E27FC236}">
                <a16:creationId xmlns:a16="http://schemas.microsoft.com/office/drawing/2014/main" id="{94C85D02-004B-C82C-B4DC-813C375089CE}"/>
              </a:ext>
            </a:extLst>
          </p:cNvPr>
          <p:cNvSpPr txBox="1">
            <a:spLocks/>
          </p:cNvSpPr>
          <p:nvPr userDrawn="1"/>
        </p:nvSpPr>
        <p:spPr>
          <a:xfrm>
            <a:off x="9064683" y="6477000"/>
            <a:ext cx="2743200" cy="215444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ore-KR"/>
            </a:defPPr>
            <a:lvl1pPr algn="dist">
              <a:defRPr kumimoji="1" sz="900" b="1" i="0">
                <a:solidFill>
                  <a:srgbClr val="3C3C3C"/>
                </a:solidFill>
                <a:latin typeface="Nohemi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791B8FD7-7397-A142-8986-A9A856307BF3}" type="slidenum">
              <a:rPr lang="ko-Kore-KR" altLang="en-US" sz="800" b="1" i="0" smtClean="0">
                <a:latin typeface="Nohemi SemBd" pitchFamily="2" charset="0"/>
              </a:rPr>
              <a:pPr lvl="0" algn="r"/>
              <a:t>‹#›</a:t>
            </a:fld>
            <a:endParaRPr lang="ko-Kore-KR" altLang="en-US" sz="800" b="1" i="0">
              <a:latin typeface="Nohemi SemBd" pitchFamily="2" charset="0"/>
            </a:endParaRPr>
          </a:p>
        </p:txBody>
      </p:sp>
      <p:sp>
        <p:nvSpPr>
          <p:cNvPr id="5" name="그림 개체 틀 8">
            <a:extLst>
              <a:ext uri="{FF2B5EF4-FFF2-40B4-BE49-F238E27FC236}">
                <a16:creationId xmlns:a16="http://schemas.microsoft.com/office/drawing/2014/main" id="{A0EEFD76-E5BF-7E6B-61D7-A4500D50C6C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9215127" y="1806312"/>
            <a:ext cx="2608442" cy="3054504"/>
          </a:xfrm>
          <a:custGeom>
            <a:avLst/>
            <a:gdLst>
              <a:gd name="connsiteX0" fmla="*/ 0 w 2606675"/>
              <a:gd name="connsiteY0" fmla="*/ 434455 h 3047415"/>
              <a:gd name="connsiteX1" fmla="*/ 434455 w 2606675"/>
              <a:gd name="connsiteY1" fmla="*/ 0 h 3047415"/>
              <a:gd name="connsiteX2" fmla="*/ 2172220 w 2606675"/>
              <a:gd name="connsiteY2" fmla="*/ 0 h 3047415"/>
              <a:gd name="connsiteX3" fmla="*/ 2606675 w 2606675"/>
              <a:gd name="connsiteY3" fmla="*/ 434455 h 3047415"/>
              <a:gd name="connsiteX4" fmla="*/ 2606675 w 2606675"/>
              <a:gd name="connsiteY4" fmla="*/ 2612960 h 3047415"/>
              <a:gd name="connsiteX5" fmla="*/ 2172220 w 2606675"/>
              <a:gd name="connsiteY5" fmla="*/ 3047415 h 3047415"/>
              <a:gd name="connsiteX6" fmla="*/ 434455 w 2606675"/>
              <a:gd name="connsiteY6" fmla="*/ 3047415 h 3047415"/>
              <a:gd name="connsiteX7" fmla="*/ 0 w 2606675"/>
              <a:gd name="connsiteY7" fmla="*/ 2612960 h 3047415"/>
              <a:gd name="connsiteX8" fmla="*/ 0 w 2606675"/>
              <a:gd name="connsiteY8" fmla="*/ 434455 h 3047415"/>
              <a:gd name="connsiteX0" fmla="*/ 0 w 2606675"/>
              <a:gd name="connsiteY0" fmla="*/ 434455 h 3047415"/>
              <a:gd name="connsiteX1" fmla="*/ 257246 w 2606675"/>
              <a:gd name="connsiteY1" fmla="*/ 7088 h 3047415"/>
              <a:gd name="connsiteX2" fmla="*/ 2172220 w 2606675"/>
              <a:gd name="connsiteY2" fmla="*/ 0 h 3047415"/>
              <a:gd name="connsiteX3" fmla="*/ 2606675 w 2606675"/>
              <a:gd name="connsiteY3" fmla="*/ 434455 h 3047415"/>
              <a:gd name="connsiteX4" fmla="*/ 2606675 w 2606675"/>
              <a:gd name="connsiteY4" fmla="*/ 2612960 h 3047415"/>
              <a:gd name="connsiteX5" fmla="*/ 2172220 w 2606675"/>
              <a:gd name="connsiteY5" fmla="*/ 3047415 h 3047415"/>
              <a:gd name="connsiteX6" fmla="*/ 434455 w 2606675"/>
              <a:gd name="connsiteY6" fmla="*/ 3047415 h 3047415"/>
              <a:gd name="connsiteX7" fmla="*/ 0 w 2606675"/>
              <a:gd name="connsiteY7" fmla="*/ 2612960 h 3047415"/>
              <a:gd name="connsiteX8" fmla="*/ 0 w 2606675"/>
              <a:gd name="connsiteY8" fmla="*/ 434455 h 3047415"/>
              <a:gd name="connsiteX0" fmla="*/ 0 w 2606675"/>
              <a:gd name="connsiteY0" fmla="*/ 434455 h 3047415"/>
              <a:gd name="connsiteX1" fmla="*/ 257246 w 2606675"/>
              <a:gd name="connsiteY1" fmla="*/ 7088 h 3047415"/>
              <a:gd name="connsiteX2" fmla="*/ 2285634 w 2606675"/>
              <a:gd name="connsiteY2" fmla="*/ 0 h 3047415"/>
              <a:gd name="connsiteX3" fmla="*/ 2606675 w 2606675"/>
              <a:gd name="connsiteY3" fmla="*/ 434455 h 3047415"/>
              <a:gd name="connsiteX4" fmla="*/ 2606675 w 2606675"/>
              <a:gd name="connsiteY4" fmla="*/ 2612960 h 3047415"/>
              <a:gd name="connsiteX5" fmla="*/ 2172220 w 2606675"/>
              <a:gd name="connsiteY5" fmla="*/ 3047415 h 3047415"/>
              <a:gd name="connsiteX6" fmla="*/ 434455 w 2606675"/>
              <a:gd name="connsiteY6" fmla="*/ 3047415 h 3047415"/>
              <a:gd name="connsiteX7" fmla="*/ 0 w 2606675"/>
              <a:gd name="connsiteY7" fmla="*/ 2612960 h 3047415"/>
              <a:gd name="connsiteX8" fmla="*/ 0 w 2606675"/>
              <a:gd name="connsiteY8" fmla="*/ 434455 h 3047415"/>
              <a:gd name="connsiteX0" fmla="*/ 0 w 2608130"/>
              <a:gd name="connsiteY0" fmla="*/ 427367 h 3040327"/>
              <a:gd name="connsiteX1" fmla="*/ 257246 w 2608130"/>
              <a:gd name="connsiteY1" fmla="*/ 0 h 3040327"/>
              <a:gd name="connsiteX2" fmla="*/ 2399047 w 2608130"/>
              <a:gd name="connsiteY2" fmla="*/ 1 h 3040327"/>
              <a:gd name="connsiteX3" fmla="*/ 2606675 w 2608130"/>
              <a:gd name="connsiteY3" fmla="*/ 427367 h 3040327"/>
              <a:gd name="connsiteX4" fmla="*/ 2606675 w 2608130"/>
              <a:gd name="connsiteY4" fmla="*/ 2605872 h 3040327"/>
              <a:gd name="connsiteX5" fmla="*/ 2172220 w 2608130"/>
              <a:gd name="connsiteY5" fmla="*/ 3040327 h 3040327"/>
              <a:gd name="connsiteX6" fmla="*/ 434455 w 2608130"/>
              <a:gd name="connsiteY6" fmla="*/ 3040327 h 3040327"/>
              <a:gd name="connsiteX7" fmla="*/ 0 w 2608130"/>
              <a:gd name="connsiteY7" fmla="*/ 2605872 h 3040327"/>
              <a:gd name="connsiteX8" fmla="*/ 0 w 2608130"/>
              <a:gd name="connsiteY8" fmla="*/ 427367 h 3040327"/>
              <a:gd name="connsiteX0" fmla="*/ 0 w 2608130"/>
              <a:gd name="connsiteY0" fmla="*/ 427367 h 3054504"/>
              <a:gd name="connsiteX1" fmla="*/ 257246 w 2608130"/>
              <a:gd name="connsiteY1" fmla="*/ 0 h 3054504"/>
              <a:gd name="connsiteX2" fmla="*/ 2399047 w 2608130"/>
              <a:gd name="connsiteY2" fmla="*/ 1 h 3054504"/>
              <a:gd name="connsiteX3" fmla="*/ 2606675 w 2608130"/>
              <a:gd name="connsiteY3" fmla="*/ 427367 h 3054504"/>
              <a:gd name="connsiteX4" fmla="*/ 2606675 w 2608130"/>
              <a:gd name="connsiteY4" fmla="*/ 2605872 h 3054504"/>
              <a:gd name="connsiteX5" fmla="*/ 2391959 w 2608130"/>
              <a:gd name="connsiteY5" fmla="*/ 3054504 h 3054504"/>
              <a:gd name="connsiteX6" fmla="*/ 434455 w 2608130"/>
              <a:gd name="connsiteY6" fmla="*/ 3040327 h 3054504"/>
              <a:gd name="connsiteX7" fmla="*/ 0 w 2608130"/>
              <a:gd name="connsiteY7" fmla="*/ 2605872 h 3054504"/>
              <a:gd name="connsiteX8" fmla="*/ 0 w 2608130"/>
              <a:gd name="connsiteY8" fmla="*/ 427367 h 3054504"/>
              <a:gd name="connsiteX0" fmla="*/ 312 w 2608442"/>
              <a:gd name="connsiteY0" fmla="*/ 427367 h 3054504"/>
              <a:gd name="connsiteX1" fmla="*/ 257558 w 2608442"/>
              <a:gd name="connsiteY1" fmla="*/ 0 h 3054504"/>
              <a:gd name="connsiteX2" fmla="*/ 2399359 w 2608442"/>
              <a:gd name="connsiteY2" fmla="*/ 1 h 3054504"/>
              <a:gd name="connsiteX3" fmla="*/ 2606987 w 2608442"/>
              <a:gd name="connsiteY3" fmla="*/ 427367 h 3054504"/>
              <a:gd name="connsiteX4" fmla="*/ 2606987 w 2608442"/>
              <a:gd name="connsiteY4" fmla="*/ 2605872 h 3054504"/>
              <a:gd name="connsiteX5" fmla="*/ 2392271 w 2608442"/>
              <a:gd name="connsiteY5" fmla="*/ 3054504 h 3054504"/>
              <a:gd name="connsiteX6" fmla="*/ 222115 w 2608442"/>
              <a:gd name="connsiteY6" fmla="*/ 3054504 h 3054504"/>
              <a:gd name="connsiteX7" fmla="*/ 312 w 2608442"/>
              <a:gd name="connsiteY7" fmla="*/ 2605872 h 3054504"/>
              <a:gd name="connsiteX8" fmla="*/ 312 w 2608442"/>
              <a:gd name="connsiteY8" fmla="*/ 427367 h 30545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08442" h="3054504">
                <a:moveTo>
                  <a:pt x="312" y="427367"/>
                </a:moveTo>
                <a:cubicBezTo>
                  <a:pt x="312" y="187424"/>
                  <a:pt x="17615" y="0"/>
                  <a:pt x="257558" y="0"/>
                </a:cubicBezTo>
                <a:lnTo>
                  <a:pt x="2399359" y="1"/>
                </a:lnTo>
                <a:cubicBezTo>
                  <a:pt x="2639302" y="1"/>
                  <a:pt x="2606987" y="187424"/>
                  <a:pt x="2606987" y="427367"/>
                </a:cubicBezTo>
                <a:lnTo>
                  <a:pt x="2606987" y="2605872"/>
                </a:lnTo>
                <a:cubicBezTo>
                  <a:pt x="2606987" y="2845815"/>
                  <a:pt x="2632214" y="3054504"/>
                  <a:pt x="2392271" y="3054504"/>
                </a:cubicBezTo>
                <a:lnTo>
                  <a:pt x="222115" y="3054504"/>
                </a:lnTo>
                <a:cubicBezTo>
                  <a:pt x="-17828" y="3054504"/>
                  <a:pt x="312" y="2845815"/>
                  <a:pt x="312" y="2605872"/>
                </a:cubicBezTo>
                <a:lnTo>
                  <a:pt x="312" y="427367"/>
                </a:lnTo>
                <a:close/>
              </a:path>
            </a:pathLst>
          </a:custGeom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543708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8">
            <a:extLst>
              <a:ext uri="{FF2B5EF4-FFF2-40B4-BE49-F238E27FC236}">
                <a16:creationId xmlns:a16="http://schemas.microsoft.com/office/drawing/2014/main" id="{94C85D02-004B-C82C-B4DC-813C375089CE}"/>
              </a:ext>
            </a:extLst>
          </p:cNvPr>
          <p:cNvSpPr txBox="1">
            <a:spLocks/>
          </p:cNvSpPr>
          <p:nvPr userDrawn="1"/>
        </p:nvSpPr>
        <p:spPr>
          <a:xfrm>
            <a:off x="9064683" y="6477000"/>
            <a:ext cx="2743200" cy="215444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ore-KR"/>
            </a:defPPr>
            <a:lvl1pPr algn="dist">
              <a:defRPr kumimoji="1" sz="900" b="1" i="0">
                <a:solidFill>
                  <a:srgbClr val="3C3C3C"/>
                </a:solidFill>
                <a:latin typeface="Nohemi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791B8FD7-7397-A142-8986-A9A856307BF3}" type="slidenum">
              <a:rPr lang="ko-Kore-KR" altLang="en-US" sz="800" b="1" i="0" smtClean="0">
                <a:latin typeface="Nohemi SemBd" pitchFamily="2" charset="0"/>
              </a:rPr>
              <a:pPr lvl="0" algn="r"/>
              <a:t>‹#›</a:t>
            </a:fld>
            <a:endParaRPr lang="ko-Kore-KR" altLang="en-US" sz="800" b="1" i="0">
              <a:latin typeface="Nohemi SemBd" pitchFamily="2" charset="0"/>
            </a:endParaRPr>
          </a:p>
        </p:txBody>
      </p:sp>
      <p:sp>
        <p:nvSpPr>
          <p:cNvPr id="2" name="그림 개체 틀 9">
            <a:extLst>
              <a:ext uri="{FF2B5EF4-FFF2-40B4-BE49-F238E27FC236}">
                <a16:creationId xmlns:a16="http://schemas.microsoft.com/office/drawing/2014/main" id="{F79A185C-D08E-6930-354D-8BB148B4E2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02600" y="1708150"/>
            <a:ext cx="2984399" cy="2984399"/>
          </a:xfrm>
          <a:prstGeom prst="ellipse">
            <a:avLst/>
          </a:prstGeom>
          <a:noFill/>
        </p:spPr>
        <p:txBody>
          <a:bodyPr/>
          <a:lstStyle/>
          <a:p>
            <a:endParaRPr kumimoji="1" lang="ko-Kore-KR" altLang="en-US"/>
          </a:p>
        </p:txBody>
      </p:sp>
      <p:sp>
        <p:nvSpPr>
          <p:cNvPr id="5" name="그림 개체 틀 9">
            <a:extLst>
              <a:ext uri="{FF2B5EF4-FFF2-40B4-BE49-F238E27FC236}">
                <a16:creationId xmlns:a16="http://schemas.microsoft.com/office/drawing/2014/main" id="{4F6916A8-A623-2A4A-2F23-A94FFACF6EC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23837" y="1708150"/>
            <a:ext cx="2984399" cy="2984399"/>
          </a:xfrm>
          <a:prstGeom prst="ellipse">
            <a:avLst/>
          </a:prstGeom>
          <a:noFill/>
        </p:spPr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755392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8">
            <a:extLst>
              <a:ext uri="{FF2B5EF4-FFF2-40B4-BE49-F238E27FC236}">
                <a16:creationId xmlns:a16="http://schemas.microsoft.com/office/drawing/2014/main" id="{94C85D02-004B-C82C-B4DC-813C375089CE}"/>
              </a:ext>
            </a:extLst>
          </p:cNvPr>
          <p:cNvSpPr txBox="1">
            <a:spLocks/>
          </p:cNvSpPr>
          <p:nvPr userDrawn="1"/>
        </p:nvSpPr>
        <p:spPr>
          <a:xfrm>
            <a:off x="9064683" y="6477000"/>
            <a:ext cx="2743200" cy="215444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ore-KR"/>
            </a:defPPr>
            <a:lvl1pPr algn="dist">
              <a:defRPr kumimoji="1" sz="900" b="1" i="0">
                <a:solidFill>
                  <a:srgbClr val="3C3C3C"/>
                </a:solidFill>
                <a:latin typeface="Nohemi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791B8FD7-7397-A142-8986-A9A856307BF3}" type="slidenum">
              <a:rPr lang="ko-Kore-KR" altLang="en-US" sz="800" b="1" i="0" smtClean="0">
                <a:latin typeface="Nohemi SemBd" pitchFamily="2" charset="0"/>
              </a:rPr>
              <a:pPr lvl="0" algn="r"/>
              <a:t>‹#›</a:t>
            </a:fld>
            <a:endParaRPr lang="ko-Kore-KR" altLang="en-US" sz="800" b="1" i="0">
              <a:latin typeface="Nohemi SemBd" pitchFamily="2" charset="0"/>
            </a:endParaRPr>
          </a:p>
        </p:txBody>
      </p:sp>
      <p:sp>
        <p:nvSpPr>
          <p:cNvPr id="7" name="그림 개체 틀 26">
            <a:extLst>
              <a:ext uri="{FF2B5EF4-FFF2-40B4-BE49-F238E27FC236}">
                <a16:creationId xmlns:a16="http://schemas.microsoft.com/office/drawing/2014/main" id="{C4A2D119-696C-CCD9-0657-E68A8B73E1F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8200" y="1160464"/>
            <a:ext cx="10658957" cy="5185215"/>
          </a:xfrm>
          <a:custGeom>
            <a:avLst/>
            <a:gdLst>
              <a:gd name="connsiteX0" fmla="*/ 187593 w 10658957"/>
              <a:gd name="connsiteY0" fmla="*/ 0 h 5185215"/>
              <a:gd name="connsiteX1" fmla="*/ 2549793 w 10658957"/>
              <a:gd name="connsiteY1" fmla="*/ 0 h 5185215"/>
              <a:gd name="connsiteX2" fmla="*/ 2936607 w 10658957"/>
              <a:gd name="connsiteY2" fmla="*/ 0 h 5185215"/>
              <a:gd name="connsiteX3" fmla="*/ 5082786 w 10658957"/>
              <a:gd name="connsiteY3" fmla="*/ 0 h 5185215"/>
              <a:gd name="connsiteX4" fmla="*/ 5298807 w 10658957"/>
              <a:gd name="connsiteY4" fmla="*/ 0 h 5185215"/>
              <a:gd name="connsiteX5" fmla="*/ 7722350 w 10658957"/>
              <a:gd name="connsiteY5" fmla="*/ 0 h 5185215"/>
              <a:gd name="connsiteX6" fmla="*/ 7831800 w 10658957"/>
              <a:gd name="connsiteY6" fmla="*/ 0 h 5185215"/>
              <a:gd name="connsiteX7" fmla="*/ 10471364 w 10658957"/>
              <a:gd name="connsiteY7" fmla="*/ 0 h 5185215"/>
              <a:gd name="connsiteX8" fmla="*/ 10658957 w 10658957"/>
              <a:gd name="connsiteY8" fmla="*/ 187593 h 5185215"/>
              <a:gd name="connsiteX9" fmla="*/ 10658957 w 10658957"/>
              <a:gd name="connsiteY9" fmla="*/ 713110 h 5185215"/>
              <a:gd name="connsiteX10" fmla="*/ 10658957 w 10658957"/>
              <a:gd name="connsiteY10" fmla="*/ 937943 h 5185215"/>
              <a:gd name="connsiteX11" fmla="*/ 10658957 w 10658957"/>
              <a:gd name="connsiteY11" fmla="*/ 1388457 h 5185215"/>
              <a:gd name="connsiteX12" fmla="*/ 10658957 w 10658957"/>
              <a:gd name="connsiteY12" fmla="*/ 1463461 h 5185215"/>
              <a:gd name="connsiteX13" fmla="*/ 10658957 w 10658957"/>
              <a:gd name="connsiteY13" fmla="*/ 1829891 h 5185215"/>
              <a:gd name="connsiteX14" fmla="*/ 10658957 w 10658957"/>
              <a:gd name="connsiteY14" fmla="*/ 2138808 h 5185215"/>
              <a:gd name="connsiteX15" fmla="*/ 10658957 w 10658957"/>
              <a:gd name="connsiteY15" fmla="*/ 2534084 h 5185215"/>
              <a:gd name="connsiteX16" fmla="*/ 10658957 w 10658957"/>
              <a:gd name="connsiteY16" fmla="*/ 2580242 h 5185215"/>
              <a:gd name="connsiteX17" fmla="*/ 10658957 w 10658957"/>
              <a:gd name="connsiteY17" fmla="*/ 3133174 h 5185215"/>
              <a:gd name="connsiteX18" fmla="*/ 10658957 w 10658957"/>
              <a:gd name="connsiteY18" fmla="*/ 3284435 h 5185215"/>
              <a:gd name="connsiteX19" fmla="*/ 10658957 w 10658957"/>
              <a:gd name="connsiteY19" fmla="*/ 3816347 h 5185215"/>
              <a:gd name="connsiteX20" fmla="*/ 10658957 w 10658957"/>
              <a:gd name="connsiteY20" fmla="*/ 3883525 h 5185215"/>
              <a:gd name="connsiteX21" fmla="*/ 10658957 w 10658957"/>
              <a:gd name="connsiteY21" fmla="*/ 4247271 h 5185215"/>
              <a:gd name="connsiteX22" fmla="*/ 10658957 w 10658957"/>
              <a:gd name="connsiteY22" fmla="*/ 4566698 h 5185215"/>
              <a:gd name="connsiteX23" fmla="*/ 10658957 w 10658957"/>
              <a:gd name="connsiteY23" fmla="*/ 4997622 h 5185215"/>
              <a:gd name="connsiteX24" fmla="*/ 10471364 w 10658957"/>
              <a:gd name="connsiteY24" fmla="*/ 5185215 h 5185215"/>
              <a:gd name="connsiteX25" fmla="*/ 7831800 w 10658957"/>
              <a:gd name="connsiteY25" fmla="*/ 5185215 h 5185215"/>
              <a:gd name="connsiteX26" fmla="*/ 7722350 w 10658957"/>
              <a:gd name="connsiteY26" fmla="*/ 5185215 h 5185215"/>
              <a:gd name="connsiteX27" fmla="*/ 5298807 w 10658957"/>
              <a:gd name="connsiteY27" fmla="*/ 5185215 h 5185215"/>
              <a:gd name="connsiteX28" fmla="*/ 5082786 w 10658957"/>
              <a:gd name="connsiteY28" fmla="*/ 5185215 h 5185215"/>
              <a:gd name="connsiteX29" fmla="*/ 2936607 w 10658957"/>
              <a:gd name="connsiteY29" fmla="*/ 5185215 h 5185215"/>
              <a:gd name="connsiteX30" fmla="*/ 2549793 w 10658957"/>
              <a:gd name="connsiteY30" fmla="*/ 5185215 h 5185215"/>
              <a:gd name="connsiteX31" fmla="*/ 187593 w 10658957"/>
              <a:gd name="connsiteY31" fmla="*/ 5185215 h 5185215"/>
              <a:gd name="connsiteX32" fmla="*/ 0 w 10658957"/>
              <a:gd name="connsiteY32" fmla="*/ 4997622 h 5185215"/>
              <a:gd name="connsiteX33" fmla="*/ 0 w 10658957"/>
              <a:gd name="connsiteY33" fmla="*/ 4566702 h 5185215"/>
              <a:gd name="connsiteX34" fmla="*/ 0 w 10658957"/>
              <a:gd name="connsiteY34" fmla="*/ 4566698 h 5185215"/>
              <a:gd name="connsiteX35" fmla="*/ 0 w 10658957"/>
              <a:gd name="connsiteY35" fmla="*/ 3816347 h 5185215"/>
              <a:gd name="connsiteX36" fmla="*/ 0 w 10658957"/>
              <a:gd name="connsiteY36" fmla="*/ 3816346 h 5185215"/>
              <a:gd name="connsiteX37" fmla="*/ 0 w 10658957"/>
              <a:gd name="connsiteY37" fmla="*/ 3133174 h 5185215"/>
              <a:gd name="connsiteX38" fmla="*/ 0 w 10658957"/>
              <a:gd name="connsiteY38" fmla="*/ 3133173 h 5185215"/>
              <a:gd name="connsiteX39" fmla="*/ 0 w 10658957"/>
              <a:gd name="connsiteY39" fmla="*/ 2534084 h 5185215"/>
              <a:gd name="connsiteX40" fmla="*/ 0 w 10658957"/>
              <a:gd name="connsiteY40" fmla="*/ 2534083 h 5185215"/>
              <a:gd name="connsiteX41" fmla="*/ 0 w 10658957"/>
              <a:gd name="connsiteY41" fmla="*/ 1829891 h 5185215"/>
              <a:gd name="connsiteX42" fmla="*/ 0 w 10658957"/>
              <a:gd name="connsiteY42" fmla="*/ 1829890 h 5185215"/>
              <a:gd name="connsiteX43" fmla="*/ 0 w 10658957"/>
              <a:gd name="connsiteY43" fmla="*/ 1388457 h 5185215"/>
              <a:gd name="connsiteX44" fmla="*/ 0 w 10658957"/>
              <a:gd name="connsiteY44" fmla="*/ 1388456 h 5185215"/>
              <a:gd name="connsiteX45" fmla="*/ 0 w 10658957"/>
              <a:gd name="connsiteY45" fmla="*/ 713110 h 5185215"/>
              <a:gd name="connsiteX46" fmla="*/ 0 w 10658957"/>
              <a:gd name="connsiteY46" fmla="*/ 713109 h 5185215"/>
              <a:gd name="connsiteX47" fmla="*/ 0 w 10658957"/>
              <a:gd name="connsiteY47" fmla="*/ 187593 h 5185215"/>
              <a:gd name="connsiteX48" fmla="*/ 187593 w 10658957"/>
              <a:gd name="connsiteY48" fmla="*/ 0 h 5185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0658957" h="5185215">
                <a:moveTo>
                  <a:pt x="187593" y="0"/>
                </a:moveTo>
                <a:lnTo>
                  <a:pt x="2549793" y="0"/>
                </a:lnTo>
                <a:lnTo>
                  <a:pt x="2936607" y="0"/>
                </a:lnTo>
                <a:lnTo>
                  <a:pt x="5082786" y="0"/>
                </a:lnTo>
                <a:lnTo>
                  <a:pt x="5298807" y="0"/>
                </a:lnTo>
                <a:lnTo>
                  <a:pt x="7722350" y="0"/>
                </a:lnTo>
                <a:lnTo>
                  <a:pt x="7831800" y="0"/>
                </a:lnTo>
                <a:lnTo>
                  <a:pt x="10471364" y="0"/>
                </a:lnTo>
                <a:cubicBezTo>
                  <a:pt x="10574969" y="0"/>
                  <a:pt x="10658957" y="83988"/>
                  <a:pt x="10658957" y="187593"/>
                </a:cubicBezTo>
                <a:lnTo>
                  <a:pt x="10658957" y="713110"/>
                </a:lnTo>
                <a:lnTo>
                  <a:pt x="10658957" y="937943"/>
                </a:lnTo>
                <a:lnTo>
                  <a:pt x="10658957" y="1388457"/>
                </a:lnTo>
                <a:lnTo>
                  <a:pt x="10658957" y="1463461"/>
                </a:lnTo>
                <a:lnTo>
                  <a:pt x="10658957" y="1829891"/>
                </a:lnTo>
                <a:lnTo>
                  <a:pt x="10658957" y="2138808"/>
                </a:lnTo>
                <a:lnTo>
                  <a:pt x="10658957" y="2534084"/>
                </a:lnTo>
                <a:lnTo>
                  <a:pt x="10658957" y="2580242"/>
                </a:lnTo>
                <a:lnTo>
                  <a:pt x="10658957" y="3133174"/>
                </a:lnTo>
                <a:lnTo>
                  <a:pt x="10658957" y="3284435"/>
                </a:lnTo>
                <a:lnTo>
                  <a:pt x="10658957" y="3816347"/>
                </a:lnTo>
                <a:lnTo>
                  <a:pt x="10658957" y="3883525"/>
                </a:lnTo>
                <a:lnTo>
                  <a:pt x="10658957" y="4247271"/>
                </a:lnTo>
                <a:lnTo>
                  <a:pt x="10658957" y="4566698"/>
                </a:lnTo>
                <a:lnTo>
                  <a:pt x="10658957" y="4997622"/>
                </a:lnTo>
                <a:cubicBezTo>
                  <a:pt x="10658957" y="5101227"/>
                  <a:pt x="10574969" y="5185215"/>
                  <a:pt x="10471364" y="5185215"/>
                </a:cubicBezTo>
                <a:lnTo>
                  <a:pt x="7831800" y="5185215"/>
                </a:lnTo>
                <a:lnTo>
                  <a:pt x="7722350" y="5185215"/>
                </a:lnTo>
                <a:lnTo>
                  <a:pt x="5298807" y="5185215"/>
                </a:lnTo>
                <a:lnTo>
                  <a:pt x="5082786" y="5185215"/>
                </a:lnTo>
                <a:lnTo>
                  <a:pt x="2936607" y="5185215"/>
                </a:lnTo>
                <a:lnTo>
                  <a:pt x="2549793" y="5185215"/>
                </a:lnTo>
                <a:lnTo>
                  <a:pt x="187593" y="5185215"/>
                </a:lnTo>
                <a:cubicBezTo>
                  <a:pt x="83988" y="5185215"/>
                  <a:pt x="0" y="5101227"/>
                  <a:pt x="0" y="4997622"/>
                </a:cubicBezTo>
                <a:lnTo>
                  <a:pt x="0" y="4566702"/>
                </a:lnTo>
                <a:lnTo>
                  <a:pt x="0" y="4566698"/>
                </a:lnTo>
                <a:lnTo>
                  <a:pt x="0" y="3816347"/>
                </a:lnTo>
                <a:lnTo>
                  <a:pt x="0" y="3816346"/>
                </a:lnTo>
                <a:lnTo>
                  <a:pt x="0" y="3133174"/>
                </a:lnTo>
                <a:lnTo>
                  <a:pt x="0" y="3133173"/>
                </a:lnTo>
                <a:lnTo>
                  <a:pt x="0" y="2534084"/>
                </a:lnTo>
                <a:lnTo>
                  <a:pt x="0" y="2534083"/>
                </a:lnTo>
                <a:lnTo>
                  <a:pt x="0" y="1829891"/>
                </a:lnTo>
                <a:lnTo>
                  <a:pt x="0" y="1829890"/>
                </a:lnTo>
                <a:lnTo>
                  <a:pt x="0" y="1388457"/>
                </a:lnTo>
                <a:lnTo>
                  <a:pt x="0" y="1388456"/>
                </a:lnTo>
                <a:lnTo>
                  <a:pt x="0" y="713110"/>
                </a:lnTo>
                <a:lnTo>
                  <a:pt x="0" y="713109"/>
                </a:lnTo>
                <a:lnTo>
                  <a:pt x="0" y="187593"/>
                </a:lnTo>
                <a:cubicBezTo>
                  <a:pt x="0" y="83988"/>
                  <a:pt x="83988" y="0"/>
                  <a:pt x="18759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31231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8">
            <a:extLst>
              <a:ext uri="{FF2B5EF4-FFF2-40B4-BE49-F238E27FC236}">
                <a16:creationId xmlns:a16="http://schemas.microsoft.com/office/drawing/2014/main" id="{94C85D02-004B-C82C-B4DC-813C375089CE}"/>
              </a:ext>
            </a:extLst>
          </p:cNvPr>
          <p:cNvSpPr txBox="1">
            <a:spLocks/>
          </p:cNvSpPr>
          <p:nvPr userDrawn="1"/>
        </p:nvSpPr>
        <p:spPr>
          <a:xfrm>
            <a:off x="9064683" y="6477000"/>
            <a:ext cx="2743200" cy="215444"/>
          </a:xfrm>
          <a:prstGeom prst="rect">
            <a:avLst/>
          </a:prstGeom>
          <a:noFill/>
        </p:spPr>
        <p:txBody>
          <a:bodyPr wrap="square" lIns="36000" rIns="0" rtlCol="0">
            <a:spAutoFit/>
          </a:bodyPr>
          <a:lstStyle>
            <a:defPPr>
              <a:defRPr lang="ko-Kore-KR"/>
            </a:defPPr>
            <a:lvl1pPr algn="dist">
              <a:defRPr kumimoji="1" sz="900" b="1" i="0">
                <a:solidFill>
                  <a:srgbClr val="3C3C3C"/>
                </a:solidFill>
                <a:latin typeface="Nohemi" pitchFamily="2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fld id="{791B8FD7-7397-A142-8986-A9A856307BF3}" type="slidenum">
              <a:rPr lang="ko-Kore-KR" altLang="en-US" sz="800" b="1" i="0" smtClean="0">
                <a:latin typeface="Nohemi SemBd" pitchFamily="2" charset="0"/>
              </a:rPr>
              <a:pPr lvl="0" algn="r"/>
              <a:t>‹#›</a:t>
            </a:fld>
            <a:endParaRPr lang="ko-Kore-KR" altLang="en-US" sz="800" b="1" i="0">
              <a:latin typeface="Nohemi SemBd" pitchFamily="2" charset="0"/>
            </a:endParaRPr>
          </a:p>
        </p:txBody>
      </p:sp>
      <p:sp>
        <p:nvSpPr>
          <p:cNvPr id="25" name="그림 개체 틀 24">
            <a:extLst>
              <a:ext uri="{FF2B5EF4-FFF2-40B4-BE49-F238E27FC236}">
                <a16:creationId xmlns:a16="http://schemas.microsoft.com/office/drawing/2014/main" id="{88BED339-3A9B-E8FB-4C55-6999E9A87D3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9993" y="684657"/>
            <a:ext cx="5647106" cy="5699700"/>
          </a:xfrm>
          <a:custGeom>
            <a:avLst/>
            <a:gdLst>
              <a:gd name="connsiteX0" fmla="*/ 205086 w 5647106"/>
              <a:gd name="connsiteY0" fmla="*/ 0 h 5699700"/>
              <a:gd name="connsiteX1" fmla="*/ 247981 w 5647106"/>
              <a:gd name="connsiteY1" fmla="*/ 0 h 5699700"/>
              <a:gd name="connsiteX2" fmla="*/ 5399125 w 5647106"/>
              <a:gd name="connsiteY2" fmla="*/ 0 h 5699700"/>
              <a:gd name="connsiteX3" fmla="*/ 5444905 w 5647106"/>
              <a:gd name="connsiteY3" fmla="*/ 0 h 5699700"/>
              <a:gd name="connsiteX4" fmla="*/ 5444905 w 5647106"/>
              <a:gd name="connsiteY4" fmla="*/ 4615 h 5699700"/>
              <a:gd name="connsiteX5" fmla="*/ 5449102 w 5647106"/>
              <a:gd name="connsiteY5" fmla="*/ 5038 h 5699700"/>
              <a:gd name="connsiteX6" fmla="*/ 5647106 w 5647106"/>
              <a:gd name="connsiteY6" fmla="*/ 247981 h 5699700"/>
              <a:gd name="connsiteX7" fmla="*/ 5646873 w 5647106"/>
              <a:gd name="connsiteY7" fmla="*/ 250290 h 5699700"/>
              <a:gd name="connsiteX8" fmla="*/ 5647106 w 5647106"/>
              <a:gd name="connsiteY8" fmla="*/ 250290 h 5699700"/>
              <a:gd name="connsiteX9" fmla="*/ 5647106 w 5647106"/>
              <a:gd name="connsiteY9" fmla="*/ 5451719 h 5699700"/>
              <a:gd name="connsiteX10" fmla="*/ 5647106 w 5647106"/>
              <a:gd name="connsiteY10" fmla="*/ 5487547 h 5699700"/>
              <a:gd name="connsiteX11" fmla="*/ 5643494 w 5647106"/>
              <a:gd name="connsiteY11" fmla="*/ 5487547 h 5699700"/>
              <a:gd name="connsiteX12" fmla="*/ 5642068 w 5647106"/>
              <a:gd name="connsiteY12" fmla="*/ 5501696 h 5699700"/>
              <a:gd name="connsiteX13" fmla="*/ 5484390 w 5647106"/>
              <a:gd name="connsiteY13" fmla="*/ 5684653 h 5699700"/>
              <a:gd name="connsiteX14" fmla="*/ 5444905 w 5647106"/>
              <a:gd name="connsiteY14" fmla="*/ 5695318 h 5699700"/>
              <a:gd name="connsiteX15" fmla="*/ 5444905 w 5647106"/>
              <a:gd name="connsiteY15" fmla="*/ 5699700 h 5699700"/>
              <a:gd name="connsiteX16" fmla="*/ 5399125 w 5647106"/>
              <a:gd name="connsiteY16" fmla="*/ 5699700 h 5699700"/>
              <a:gd name="connsiteX17" fmla="*/ 247981 w 5647106"/>
              <a:gd name="connsiteY17" fmla="*/ 5699700 h 5699700"/>
              <a:gd name="connsiteX18" fmla="*/ 205086 w 5647106"/>
              <a:gd name="connsiteY18" fmla="*/ 5699700 h 5699700"/>
              <a:gd name="connsiteX19" fmla="*/ 205086 w 5647106"/>
              <a:gd name="connsiteY19" fmla="*/ 5695915 h 5699700"/>
              <a:gd name="connsiteX20" fmla="*/ 204085 w 5647106"/>
              <a:gd name="connsiteY20" fmla="*/ 5695827 h 5699700"/>
              <a:gd name="connsiteX21" fmla="*/ 5038 w 5647106"/>
              <a:gd name="connsiteY21" fmla="*/ 5501696 h 5699700"/>
              <a:gd name="connsiteX22" fmla="*/ 3612 w 5647106"/>
              <a:gd name="connsiteY22" fmla="*/ 5487547 h 5699700"/>
              <a:gd name="connsiteX23" fmla="*/ 0 w 5647106"/>
              <a:gd name="connsiteY23" fmla="*/ 5487547 h 5699700"/>
              <a:gd name="connsiteX24" fmla="*/ 0 w 5647106"/>
              <a:gd name="connsiteY24" fmla="*/ 5451721 h 5699700"/>
              <a:gd name="connsiteX25" fmla="*/ 0 w 5647106"/>
              <a:gd name="connsiteY25" fmla="*/ 5451719 h 5699700"/>
              <a:gd name="connsiteX26" fmla="*/ 0 w 5647106"/>
              <a:gd name="connsiteY26" fmla="*/ 5451718 h 5699700"/>
              <a:gd name="connsiteX27" fmla="*/ 0 w 5647106"/>
              <a:gd name="connsiteY27" fmla="*/ 250290 h 5699700"/>
              <a:gd name="connsiteX28" fmla="*/ 233 w 5647106"/>
              <a:gd name="connsiteY28" fmla="*/ 250290 h 5699700"/>
              <a:gd name="connsiteX29" fmla="*/ 0 w 5647106"/>
              <a:gd name="connsiteY29" fmla="*/ 247981 h 5699700"/>
              <a:gd name="connsiteX30" fmla="*/ 198004 w 5647106"/>
              <a:gd name="connsiteY30" fmla="*/ 5038 h 5699700"/>
              <a:gd name="connsiteX31" fmla="*/ 205086 w 5647106"/>
              <a:gd name="connsiteY31" fmla="*/ 4324 h 569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647106" h="5699700">
                <a:moveTo>
                  <a:pt x="205086" y="0"/>
                </a:moveTo>
                <a:lnTo>
                  <a:pt x="247981" y="0"/>
                </a:lnTo>
                <a:lnTo>
                  <a:pt x="5399125" y="0"/>
                </a:lnTo>
                <a:lnTo>
                  <a:pt x="5444905" y="0"/>
                </a:lnTo>
                <a:lnTo>
                  <a:pt x="5444905" y="4615"/>
                </a:lnTo>
                <a:lnTo>
                  <a:pt x="5449102" y="5038"/>
                </a:lnTo>
                <a:cubicBezTo>
                  <a:pt x="5562103" y="28162"/>
                  <a:pt x="5647106" y="128145"/>
                  <a:pt x="5647106" y="247981"/>
                </a:cubicBezTo>
                <a:lnTo>
                  <a:pt x="5646873" y="250290"/>
                </a:lnTo>
                <a:lnTo>
                  <a:pt x="5647106" y="250290"/>
                </a:lnTo>
                <a:lnTo>
                  <a:pt x="5647106" y="5451719"/>
                </a:lnTo>
                <a:lnTo>
                  <a:pt x="5647106" y="5487547"/>
                </a:lnTo>
                <a:lnTo>
                  <a:pt x="5643494" y="5487547"/>
                </a:lnTo>
                <a:lnTo>
                  <a:pt x="5642068" y="5501696"/>
                </a:lnTo>
                <a:cubicBezTo>
                  <a:pt x="5624726" y="5586447"/>
                  <a:pt x="5564150" y="5655449"/>
                  <a:pt x="5484390" y="5684653"/>
                </a:cubicBezTo>
                <a:lnTo>
                  <a:pt x="5444905" y="5695318"/>
                </a:lnTo>
                <a:lnTo>
                  <a:pt x="5444905" y="5699700"/>
                </a:lnTo>
                <a:lnTo>
                  <a:pt x="5399125" y="5699700"/>
                </a:lnTo>
                <a:lnTo>
                  <a:pt x="247981" y="5699700"/>
                </a:lnTo>
                <a:lnTo>
                  <a:pt x="205086" y="5699700"/>
                </a:lnTo>
                <a:lnTo>
                  <a:pt x="205086" y="5695915"/>
                </a:lnTo>
                <a:lnTo>
                  <a:pt x="204085" y="5695827"/>
                </a:lnTo>
                <a:cubicBezTo>
                  <a:pt x="104350" y="5678012"/>
                  <a:pt x="25272" y="5600572"/>
                  <a:pt x="5038" y="5501696"/>
                </a:cubicBezTo>
                <a:lnTo>
                  <a:pt x="3612" y="5487547"/>
                </a:lnTo>
                <a:lnTo>
                  <a:pt x="0" y="5487547"/>
                </a:lnTo>
                <a:lnTo>
                  <a:pt x="0" y="5451721"/>
                </a:lnTo>
                <a:lnTo>
                  <a:pt x="0" y="5451719"/>
                </a:lnTo>
                <a:lnTo>
                  <a:pt x="0" y="5451718"/>
                </a:lnTo>
                <a:lnTo>
                  <a:pt x="0" y="250290"/>
                </a:lnTo>
                <a:lnTo>
                  <a:pt x="233" y="250290"/>
                </a:lnTo>
                <a:lnTo>
                  <a:pt x="0" y="247981"/>
                </a:lnTo>
                <a:cubicBezTo>
                  <a:pt x="0" y="128145"/>
                  <a:pt x="85004" y="28162"/>
                  <a:pt x="198004" y="5038"/>
                </a:cubicBezTo>
                <a:lnTo>
                  <a:pt x="205086" y="43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638826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762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61" r:id="rId9"/>
    <p:sldLayoutId id="2147483658" r:id="rId10"/>
    <p:sldLayoutId id="2147483659" r:id="rId11"/>
    <p:sldLayoutId id="2147483660" r:id="rId12"/>
    <p:sldLayoutId id="2147483662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ieeexplore.ieee.org/stamp/stamp.jsp?tp=&amp;arnumber=9996362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4.xml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2.mp3"/><Relationship Id="rId9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>
            <a:extLst>
              <a:ext uri="{FF2B5EF4-FFF2-40B4-BE49-F238E27FC236}">
                <a16:creationId xmlns:a16="http://schemas.microsoft.com/office/drawing/2014/main" id="{9D37659C-9CBF-AE23-C939-6C59AFDEE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1454383"/>
              </p:ext>
            </p:extLst>
          </p:nvPr>
        </p:nvGraphicFramePr>
        <p:xfrm>
          <a:off x="6785378" y="5359570"/>
          <a:ext cx="5186272" cy="6598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6568">
                  <a:extLst>
                    <a:ext uri="{9D8B030D-6E8A-4147-A177-3AD203B41FA5}">
                      <a16:colId xmlns:a16="http://schemas.microsoft.com/office/drawing/2014/main" val="2064443079"/>
                    </a:ext>
                  </a:extLst>
                </a:gridCol>
                <a:gridCol w="1296568">
                  <a:extLst>
                    <a:ext uri="{9D8B030D-6E8A-4147-A177-3AD203B41FA5}">
                      <a16:colId xmlns:a16="http://schemas.microsoft.com/office/drawing/2014/main" val="864277392"/>
                    </a:ext>
                  </a:extLst>
                </a:gridCol>
                <a:gridCol w="1296568">
                  <a:extLst>
                    <a:ext uri="{9D8B030D-6E8A-4147-A177-3AD203B41FA5}">
                      <a16:colId xmlns:a16="http://schemas.microsoft.com/office/drawing/2014/main" val="226477018"/>
                    </a:ext>
                  </a:extLst>
                </a:gridCol>
                <a:gridCol w="1296568">
                  <a:extLst>
                    <a:ext uri="{9D8B030D-6E8A-4147-A177-3AD203B41FA5}">
                      <a16:colId xmlns:a16="http://schemas.microsoft.com/office/drawing/2014/main" val="1184927298"/>
                    </a:ext>
                  </a:extLst>
                </a:gridCol>
              </a:tblGrid>
              <a:tr h="288999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이예진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이상혁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장동근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임위순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79816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2201934</a:t>
                      </a:r>
                      <a:endParaRPr lang="ko-Kore-KR" altLang="en-US" sz="1200" b="0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2201928</a:t>
                      </a:r>
                      <a:endParaRPr lang="ko-Kore-KR" altLang="en-US" sz="1200" b="0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2191812</a:t>
                      </a:r>
                      <a:endParaRPr lang="ko-Kore-KR" altLang="en-US" sz="1200" b="0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ore-KR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</a:t>
                      </a:r>
                      <a:r>
                        <a:rPr lang="en-US" altLang="ko-KR" sz="1200" b="0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2181828</a:t>
                      </a:r>
                      <a:endParaRPr lang="ko-Kore-KR" altLang="en-US" sz="1200" b="0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66361988"/>
                  </a:ext>
                </a:extLst>
              </a:tr>
            </a:tbl>
          </a:graphicData>
        </a:graphic>
      </p:graphicFrame>
      <p:sp>
        <p:nvSpPr>
          <p:cNvPr id="3" name="object 4">
            <a:extLst>
              <a:ext uri="{FF2B5EF4-FFF2-40B4-BE49-F238E27FC236}">
                <a16:creationId xmlns:a16="http://schemas.microsoft.com/office/drawing/2014/main" id="{C9729D78-66E2-EE3D-ECE4-827B7548F636}"/>
              </a:ext>
            </a:extLst>
          </p:cNvPr>
          <p:cNvSpPr txBox="1">
            <a:spLocks/>
          </p:cNvSpPr>
          <p:nvPr/>
        </p:nvSpPr>
        <p:spPr>
          <a:xfrm>
            <a:off x="1514478" y="1176347"/>
            <a:ext cx="5838819" cy="455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5080">
              <a:spcBef>
                <a:spcPts val="0"/>
              </a:spcBef>
            </a:pPr>
            <a:r>
              <a:rPr lang="ko-KR" altLang="en-US" sz="3200" b="1" spc="-6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ohemi"/>
              </a:rPr>
              <a:t>인공지능 응용 </a:t>
            </a:r>
            <a:r>
              <a:rPr lang="en-US" altLang="ko-KR" sz="3200" b="1" spc="-6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ohemi"/>
              </a:rPr>
              <a:t>term project</a:t>
            </a:r>
            <a:endParaRPr lang="ko-KR" altLang="en-US" sz="3200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ohemi"/>
            </a:endParaRPr>
          </a:p>
        </p:txBody>
      </p:sp>
      <p:sp>
        <p:nvSpPr>
          <p:cNvPr id="20" name="object 4">
            <a:extLst>
              <a:ext uri="{FF2B5EF4-FFF2-40B4-BE49-F238E27FC236}">
                <a16:creationId xmlns:a16="http://schemas.microsoft.com/office/drawing/2014/main" id="{423830BF-50AB-CD50-6B31-B9E23F830AEE}"/>
              </a:ext>
            </a:extLst>
          </p:cNvPr>
          <p:cNvSpPr txBox="1">
            <a:spLocks/>
          </p:cNvSpPr>
          <p:nvPr/>
        </p:nvSpPr>
        <p:spPr>
          <a:xfrm>
            <a:off x="1977617" y="2003201"/>
            <a:ext cx="4518542" cy="398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5080">
              <a:spcBef>
                <a:spcPts val="0"/>
              </a:spcBef>
            </a:pPr>
            <a:r>
              <a:rPr lang="ko-KR" altLang="en-US" sz="2800" spc="-6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ohemi"/>
              </a:rPr>
              <a:t>음성 위조 탐지 판별 연구 </a:t>
            </a:r>
            <a:endParaRPr lang="ko-KR" altLang="en-US" sz="2800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ohemi"/>
            </a:endParaRPr>
          </a:p>
        </p:txBody>
      </p:sp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17F2935-22F8-7711-E3F0-A6500496CB93}"/>
              </a:ext>
            </a:extLst>
          </p:cNvPr>
          <p:cNvCxnSpPr>
            <a:cxnSpLocks/>
          </p:cNvCxnSpPr>
          <p:nvPr/>
        </p:nvCxnSpPr>
        <p:spPr>
          <a:xfrm>
            <a:off x="1680732" y="1979451"/>
            <a:ext cx="0" cy="398571"/>
          </a:xfrm>
          <a:prstGeom prst="line">
            <a:avLst/>
          </a:prstGeom>
          <a:ln w="57150">
            <a:solidFill>
              <a:srgbClr val="067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EE8B9844-8D60-223C-9081-BEE811499BF8}"/>
              </a:ext>
            </a:extLst>
          </p:cNvPr>
          <p:cNvSpPr txBox="1"/>
          <p:nvPr/>
        </p:nvSpPr>
        <p:spPr>
          <a:xfrm>
            <a:off x="6785378" y="4883229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kumimoji="1" lang="en-US" altLang="ko-KR" sz="14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7</a:t>
            </a:r>
            <a:r>
              <a:rPr kumimoji="1" lang="ko-KR" altLang="en-US" sz="14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조</a:t>
            </a:r>
            <a:endParaRPr kumimoji="1" lang="ko-Kore-KR" altLang="en-US" sz="14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042395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1AD470B9-C66B-8A1C-1636-948F47A210F7}"/>
              </a:ext>
            </a:extLst>
          </p:cNvPr>
          <p:cNvSpPr/>
          <p:nvPr/>
        </p:nvSpPr>
        <p:spPr>
          <a:xfrm>
            <a:off x="1285117" y="1151281"/>
            <a:ext cx="2412000" cy="46214"/>
          </a:xfrm>
          <a:custGeom>
            <a:avLst/>
            <a:gdLst/>
            <a:ahLst/>
            <a:cxnLst/>
            <a:rect l="l" t="t" r="r" b="b"/>
            <a:pathLst>
              <a:path w="1762760" h="83819">
                <a:moveTo>
                  <a:pt x="1762201" y="0"/>
                </a:moveTo>
                <a:lnTo>
                  <a:pt x="0" y="0"/>
                </a:lnTo>
                <a:lnTo>
                  <a:pt x="0" y="83223"/>
                </a:lnTo>
                <a:lnTo>
                  <a:pt x="1762201" y="83223"/>
                </a:lnTo>
                <a:lnTo>
                  <a:pt x="1762201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9C8D7C2-67E7-8C4E-F9B9-E7DF4E3E774F}"/>
              </a:ext>
            </a:extLst>
          </p:cNvPr>
          <p:cNvSpPr/>
          <p:nvPr/>
        </p:nvSpPr>
        <p:spPr>
          <a:xfrm flipV="1">
            <a:off x="1285119" y="1105067"/>
            <a:ext cx="9648000" cy="46214"/>
          </a:xfrm>
          <a:custGeom>
            <a:avLst/>
            <a:gdLst/>
            <a:ahLst/>
            <a:cxnLst/>
            <a:rect l="l" t="t" r="r" b="b"/>
            <a:pathLst>
              <a:path w="5640705">
                <a:moveTo>
                  <a:pt x="0" y="0"/>
                </a:moveTo>
                <a:lnTo>
                  <a:pt x="5640247" y="0"/>
                </a:lnTo>
              </a:path>
            </a:pathLst>
          </a:custGeom>
          <a:ln w="6350">
            <a:solidFill>
              <a:srgbClr val="3C3C3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B1756-E007-58DA-7B9C-A6F972F3C19A}"/>
              </a:ext>
            </a:extLst>
          </p:cNvPr>
          <p:cNvSpPr txBox="1"/>
          <p:nvPr/>
        </p:nvSpPr>
        <p:spPr>
          <a:xfrm>
            <a:off x="329985" y="194400"/>
            <a:ext cx="21402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음성 특징 추출 기법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973ABE-D586-6EE2-7920-113768E63A4B}"/>
              </a:ext>
            </a:extLst>
          </p:cNvPr>
          <p:cNvGraphicFramePr>
            <a:graphicFrameLocks noGrp="1"/>
          </p:cNvGraphicFramePr>
          <p:nvPr/>
        </p:nvGraphicFramePr>
        <p:xfrm>
          <a:off x="1285117" y="781889"/>
          <a:ext cx="964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000">
                  <a:extLst>
                    <a:ext uri="{9D8B030D-6E8A-4147-A177-3AD203B41FA5}">
                      <a16:colId xmlns:a16="http://schemas.microsoft.com/office/drawing/2014/main" val="1069009161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639600363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737123088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800613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rgbClr val="3C3C3C"/>
                          </a:solidFill>
                        </a:rPr>
                        <a:t>MFCC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Mel Spactrogram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LFCC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Chroma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35926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8B200006-51EB-261F-E748-E7CFD3AAAE0C}"/>
              </a:ext>
            </a:extLst>
          </p:cNvPr>
          <p:cNvSpPr txBox="1"/>
          <p:nvPr/>
        </p:nvSpPr>
        <p:spPr>
          <a:xfrm>
            <a:off x="6616991" y="5128411"/>
            <a:ext cx="426270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" altLang="ko-Kore-KR" sz="1400" b="1" u="none" strike="noStrike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SFTF</a:t>
            </a:r>
            <a:r>
              <a:rPr lang="en" altLang="ko-Kore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(Short Time Fourier Transform)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</a:t>
            </a:r>
            <a:endParaRPr lang="en-US" altLang="ko-KR" sz="1400" u="none" strike="noStrike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400" u="none" strike="noStrike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바탕으로 한 </a:t>
            </a:r>
            <a:r>
              <a:rPr lang="en" altLang="ko-Kore-KR" sz="1400" b="1" u="none" strike="noStrike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Spectrogram</a:t>
            </a:r>
            <a:r>
              <a:rPr lang="en" altLang="ko-Kore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성분을 </a:t>
            </a:r>
            <a:endParaRPr lang="en-US" altLang="ko-KR" sz="1400" u="none" strike="noStrike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400" u="none" strike="noStrike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인간의 청각 특성을 잘 나타낼 수 있도록 </a:t>
            </a:r>
            <a:r>
              <a:rPr lang="en" altLang="ko-Kore-KR" sz="1400" b="1" u="none" strike="noStrike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Mel Scale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변환</a:t>
            </a:r>
            <a:endParaRPr kumimoji="1" lang="ko-Kore-KR" altLang="en-US" sz="1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Picture 2" descr="Waveform, spectrogram, and mel-spectrogram of a 10-s speech segment... |  Download Scientific Diagram">
            <a:extLst>
              <a:ext uri="{FF2B5EF4-FFF2-40B4-BE49-F238E27FC236}">
                <a16:creationId xmlns:a16="http://schemas.microsoft.com/office/drawing/2014/main" id="{BFA0C326-D856-D875-8DAC-59AF3CD82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5" t="1046" r="7775"/>
          <a:stretch/>
        </p:blipFill>
        <p:spPr bwMode="auto">
          <a:xfrm>
            <a:off x="1001554" y="1615093"/>
            <a:ext cx="4392892" cy="4371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D6073F7-EA21-37AF-738F-39162B2C70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473" y="1894491"/>
            <a:ext cx="5967743" cy="335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3B52A90-8228-6C17-947A-894B416449F9}"/>
              </a:ext>
            </a:extLst>
          </p:cNvPr>
          <p:cNvSpPr txBox="1"/>
          <p:nvPr/>
        </p:nvSpPr>
        <p:spPr>
          <a:xfrm>
            <a:off x="5764473" y="1601179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librosa </a:t>
            </a:r>
            <a:r>
              <a:rPr kumimoji="1" lang="ko-Kore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EA1F9-7805-4DE5-A900-1EA53999EE00}"/>
              </a:ext>
            </a:extLst>
          </p:cNvPr>
          <p:cNvSpPr txBox="1"/>
          <p:nvPr/>
        </p:nvSpPr>
        <p:spPr>
          <a:xfrm>
            <a:off x="5764473" y="2415537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 구현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33BD84D-D95E-40E7-ABFB-9FF3B09FFF7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4258"/>
          <a:stretch/>
        </p:blipFill>
        <p:spPr>
          <a:xfrm>
            <a:off x="5764473" y="2682447"/>
            <a:ext cx="5967743" cy="219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0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1AD470B9-C66B-8A1C-1636-948F47A210F7}"/>
              </a:ext>
            </a:extLst>
          </p:cNvPr>
          <p:cNvSpPr/>
          <p:nvPr/>
        </p:nvSpPr>
        <p:spPr>
          <a:xfrm>
            <a:off x="3700921" y="1151281"/>
            <a:ext cx="2412000" cy="46214"/>
          </a:xfrm>
          <a:custGeom>
            <a:avLst/>
            <a:gdLst/>
            <a:ahLst/>
            <a:cxnLst/>
            <a:rect l="l" t="t" r="r" b="b"/>
            <a:pathLst>
              <a:path w="1762760" h="83819">
                <a:moveTo>
                  <a:pt x="1762201" y="0"/>
                </a:moveTo>
                <a:lnTo>
                  <a:pt x="0" y="0"/>
                </a:lnTo>
                <a:lnTo>
                  <a:pt x="0" y="83223"/>
                </a:lnTo>
                <a:lnTo>
                  <a:pt x="1762201" y="83223"/>
                </a:lnTo>
                <a:lnTo>
                  <a:pt x="1762201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9C8D7C2-67E7-8C4E-F9B9-E7DF4E3E774F}"/>
              </a:ext>
            </a:extLst>
          </p:cNvPr>
          <p:cNvSpPr/>
          <p:nvPr/>
        </p:nvSpPr>
        <p:spPr>
          <a:xfrm flipV="1">
            <a:off x="1285119" y="1105067"/>
            <a:ext cx="9648000" cy="46214"/>
          </a:xfrm>
          <a:custGeom>
            <a:avLst/>
            <a:gdLst/>
            <a:ahLst/>
            <a:cxnLst/>
            <a:rect l="l" t="t" r="r" b="b"/>
            <a:pathLst>
              <a:path w="5640705">
                <a:moveTo>
                  <a:pt x="0" y="0"/>
                </a:moveTo>
                <a:lnTo>
                  <a:pt x="5640247" y="0"/>
                </a:lnTo>
              </a:path>
            </a:pathLst>
          </a:custGeom>
          <a:ln w="6350">
            <a:solidFill>
              <a:srgbClr val="3C3C3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B1756-E007-58DA-7B9C-A6F972F3C19A}"/>
              </a:ext>
            </a:extLst>
          </p:cNvPr>
          <p:cNvSpPr txBox="1"/>
          <p:nvPr/>
        </p:nvSpPr>
        <p:spPr>
          <a:xfrm>
            <a:off x="329985" y="194400"/>
            <a:ext cx="21402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음성 특징 추출 기법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973ABE-D586-6EE2-7920-113768E63A4B}"/>
              </a:ext>
            </a:extLst>
          </p:cNvPr>
          <p:cNvGraphicFramePr>
            <a:graphicFrameLocks noGrp="1"/>
          </p:cNvGraphicFramePr>
          <p:nvPr/>
        </p:nvGraphicFramePr>
        <p:xfrm>
          <a:off x="1285117" y="781889"/>
          <a:ext cx="964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000">
                  <a:extLst>
                    <a:ext uri="{9D8B030D-6E8A-4147-A177-3AD203B41FA5}">
                      <a16:colId xmlns:a16="http://schemas.microsoft.com/office/drawing/2014/main" val="1069009161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639600363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737123088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800613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MFCC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rgbClr val="3C3C3C"/>
                          </a:solidFill>
                        </a:rPr>
                        <a:t>Mel Spactrogram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LFCC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Chroma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35926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E4BFEA96-8BAB-4EA9-03EE-C72609EFC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117" y="2144730"/>
            <a:ext cx="4167512" cy="20093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639416-1A7C-1425-C427-F21AD6CF1762}"/>
              </a:ext>
            </a:extLst>
          </p:cNvPr>
          <p:cNvSpPr txBox="1"/>
          <p:nvPr/>
        </p:nvSpPr>
        <p:spPr>
          <a:xfrm>
            <a:off x="2682537" y="5477276"/>
            <a:ext cx="685315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음성 신호를 주파수 정보의 </a:t>
            </a:r>
            <a:r>
              <a:rPr lang="ko-KR" altLang="en-US" sz="1400" b="1" u="none" strike="noStrike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고차원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표현에서 더 의미 있는 </a:t>
            </a:r>
            <a:r>
              <a:rPr lang="ko-KR" altLang="en-US" sz="1400" b="1" u="none" strike="noStrike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저차원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특징 공간으로 변환하는 기법</a:t>
            </a:r>
            <a:endParaRPr lang="en-US" altLang="ko-KR" sz="1400" u="none" strike="noStrike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kumimoji="1" lang="en-US" altLang="ko-Kore-KR" sz="1400" dirty="0">
              <a:solidFill>
                <a:schemeClr val="bg2">
                  <a:lumMod val="75000"/>
                </a:schemeClr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주파수 정보를 </a:t>
            </a:r>
            <a:r>
              <a:rPr lang="ko-KR" altLang="en-US" sz="1400" u="sng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사람의 청각 특성에 더 가깝게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변환해 중요한 음성 특징을 추출하는 </a:t>
            </a:r>
            <a:r>
              <a:rPr kumimoji="1"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과정</a:t>
            </a:r>
            <a:endParaRPr kumimoji="1" lang="ko-Kore-KR" altLang="en-US" sz="1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7B114BD-5F2D-CDE7-2345-E6808678D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01"/>
          <a:stretch/>
        </p:blipFill>
        <p:spPr>
          <a:xfrm>
            <a:off x="5788414" y="2884438"/>
            <a:ext cx="5993684" cy="200933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4AEFDB1-5C1F-CB1A-FBB8-BDFA9AF10ADD}"/>
              </a:ext>
            </a:extLst>
          </p:cNvPr>
          <p:cNvSpPr txBox="1"/>
          <p:nvPr/>
        </p:nvSpPr>
        <p:spPr>
          <a:xfrm>
            <a:off x="5788414" y="1613511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librosa </a:t>
            </a:r>
            <a:r>
              <a:rPr kumimoji="1" lang="ko-Kore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7026416-455E-403D-94D0-8019983EE163}"/>
              </a:ext>
            </a:extLst>
          </p:cNvPr>
          <p:cNvSpPr txBox="1"/>
          <p:nvPr/>
        </p:nvSpPr>
        <p:spPr>
          <a:xfrm>
            <a:off x="5788413" y="2607439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 구현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00D2B738-DD8B-B1A1-A52F-86B785220D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8413" y="1890511"/>
            <a:ext cx="5993684" cy="475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90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1AD470B9-C66B-8A1C-1636-948F47A210F7}"/>
              </a:ext>
            </a:extLst>
          </p:cNvPr>
          <p:cNvSpPr/>
          <p:nvPr/>
        </p:nvSpPr>
        <p:spPr>
          <a:xfrm>
            <a:off x="6109695" y="1151281"/>
            <a:ext cx="2412000" cy="46214"/>
          </a:xfrm>
          <a:custGeom>
            <a:avLst/>
            <a:gdLst/>
            <a:ahLst/>
            <a:cxnLst/>
            <a:rect l="l" t="t" r="r" b="b"/>
            <a:pathLst>
              <a:path w="1762760" h="83819">
                <a:moveTo>
                  <a:pt x="1762201" y="0"/>
                </a:moveTo>
                <a:lnTo>
                  <a:pt x="0" y="0"/>
                </a:lnTo>
                <a:lnTo>
                  <a:pt x="0" y="83223"/>
                </a:lnTo>
                <a:lnTo>
                  <a:pt x="1762201" y="83223"/>
                </a:lnTo>
                <a:lnTo>
                  <a:pt x="1762201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9C8D7C2-67E7-8C4E-F9B9-E7DF4E3E774F}"/>
              </a:ext>
            </a:extLst>
          </p:cNvPr>
          <p:cNvSpPr/>
          <p:nvPr/>
        </p:nvSpPr>
        <p:spPr>
          <a:xfrm flipV="1">
            <a:off x="1285119" y="1105067"/>
            <a:ext cx="9648000" cy="46214"/>
          </a:xfrm>
          <a:custGeom>
            <a:avLst/>
            <a:gdLst/>
            <a:ahLst/>
            <a:cxnLst/>
            <a:rect l="l" t="t" r="r" b="b"/>
            <a:pathLst>
              <a:path w="5640705">
                <a:moveTo>
                  <a:pt x="0" y="0"/>
                </a:moveTo>
                <a:lnTo>
                  <a:pt x="5640247" y="0"/>
                </a:lnTo>
              </a:path>
            </a:pathLst>
          </a:custGeom>
          <a:ln w="6350">
            <a:solidFill>
              <a:srgbClr val="3C3C3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B1756-E007-58DA-7B9C-A6F972F3C19A}"/>
              </a:ext>
            </a:extLst>
          </p:cNvPr>
          <p:cNvSpPr txBox="1"/>
          <p:nvPr/>
        </p:nvSpPr>
        <p:spPr>
          <a:xfrm>
            <a:off x="329985" y="194400"/>
            <a:ext cx="21402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음성 특징 추출 기법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973ABE-D586-6EE2-7920-113768E63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9901957"/>
              </p:ext>
            </p:extLst>
          </p:nvPr>
        </p:nvGraphicFramePr>
        <p:xfrm>
          <a:off x="1285117" y="781889"/>
          <a:ext cx="964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000">
                  <a:extLst>
                    <a:ext uri="{9D8B030D-6E8A-4147-A177-3AD203B41FA5}">
                      <a16:colId xmlns:a16="http://schemas.microsoft.com/office/drawing/2014/main" val="1069009161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639600363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737123088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800613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MFCC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Mel Spactrogram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rgbClr val="3C3C3C"/>
                          </a:solidFill>
                        </a:rPr>
                        <a:t>LFCC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Chroma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35926"/>
                  </a:ext>
                </a:extLst>
              </a:tr>
            </a:tbl>
          </a:graphicData>
        </a:graphic>
      </p:graphicFrame>
      <p:pic>
        <p:nvPicPr>
          <p:cNvPr id="2" name="Picture 2">
            <a:extLst>
              <a:ext uri="{FF2B5EF4-FFF2-40B4-BE49-F238E27FC236}">
                <a16:creationId xmlns:a16="http://schemas.microsoft.com/office/drawing/2014/main" id="{6AA18EF7-1B87-8074-437C-C87F13A22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229" y="1628239"/>
            <a:ext cx="4638519" cy="2350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1D15F7-C8D1-1963-1F5F-9D0EEDFFEB21}"/>
              </a:ext>
            </a:extLst>
          </p:cNvPr>
          <p:cNvSpPr txBox="1"/>
          <p:nvPr/>
        </p:nvSpPr>
        <p:spPr>
          <a:xfrm>
            <a:off x="1618781" y="4427859"/>
            <a:ext cx="357341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FFT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통해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얻어낸 주파수 스펙트럼 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400" dirty="0">
              <a:solidFill>
                <a:schemeClr val="bg2">
                  <a:lumMod val="50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로그 변환하여 </a:t>
            </a:r>
            <a:r>
              <a:rPr lang="ko-KR" altLang="en-US" sz="1400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로그 스펙트럼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얻고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</a:p>
          <a:p>
            <a:pPr algn="ctr"/>
            <a:endParaRPr lang="en-US" altLang="ko-KR" sz="1400" dirty="0">
              <a:solidFill>
                <a:schemeClr val="bg2">
                  <a:lumMod val="75000"/>
                </a:schemeClr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이를 역 푸리에 변환하여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켑스트럼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구하고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400" u="sng" dirty="0">
              <a:solidFill>
                <a:schemeClr val="bg2">
                  <a:lumMod val="75000"/>
                </a:schemeClr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b="1" u="sng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선형 주파수 스케일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분석해 주파수 성분을 추출</a:t>
            </a:r>
            <a:endParaRPr lang="en-US" altLang="ko-KR" sz="140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2175B4F-7E02-C749-1121-32A960ABE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1786" y="1921537"/>
            <a:ext cx="6027451" cy="29753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3E7A58-87CF-9147-2FE9-1C6721C3BA38}"/>
              </a:ext>
            </a:extLst>
          </p:cNvPr>
          <p:cNvSpPr txBox="1"/>
          <p:nvPr/>
        </p:nvSpPr>
        <p:spPr>
          <a:xfrm>
            <a:off x="6011786" y="1593130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librosa </a:t>
            </a:r>
            <a:r>
              <a:rPr kumimoji="1" lang="ko-Kore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F1592BA-3C53-612C-8F47-FC2A87FF42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786" y="2946161"/>
            <a:ext cx="6027450" cy="239688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274C0AF-0BFC-989A-8927-2107FA9018FE}"/>
              </a:ext>
            </a:extLst>
          </p:cNvPr>
          <p:cNvSpPr txBox="1"/>
          <p:nvPr/>
        </p:nvSpPr>
        <p:spPr>
          <a:xfrm>
            <a:off x="6011786" y="2621411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 구현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79055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9">
            <a:extLst>
              <a:ext uri="{FF2B5EF4-FFF2-40B4-BE49-F238E27FC236}">
                <a16:creationId xmlns:a16="http://schemas.microsoft.com/office/drawing/2014/main" id="{1AD470B9-C66B-8A1C-1636-948F47A210F7}"/>
              </a:ext>
            </a:extLst>
          </p:cNvPr>
          <p:cNvSpPr/>
          <p:nvPr/>
        </p:nvSpPr>
        <p:spPr>
          <a:xfrm>
            <a:off x="8519459" y="1151281"/>
            <a:ext cx="2412000" cy="46214"/>
          </a:xfrm>
          <a:custGeom>
            <a:avLst/>
            <a:gdLst/>
            <a:ahLst/>
            <a:cxnLst/>
            <a:rect l="l" t="t" r="r" b="b"/>
            <a:pathLst>
              <a:path w="1762760" h="83819">
                <a:moveTo>
                  <a:pt x="1762201" y="0"/>
                </a:moveTo>
                <a:lnTo>
                  <a:pt x="0" y="0"/>
                </a:lnTo>
                <a:lnTo>
                  <a:pt x="0" y="83223"/>
                </a:lnTo>
                <a:lnTo>
                  <a:pt x="1762201" y="83223"/>
                </a:lnTo>
                <a:lnTo>
                  <a:pt x="1762201" y="0"/>
                </a:lnTo>
                <a:close/>
              </a:path>
            </a:pathLst>
          </a:custGeom>
          <a:solidFill>
            <a:srgbClr val="3C3C3C"/>
          </a:solidFill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object 8">
            <a:extLst>
              <a:ext uri="{FF2B5EF4-FFF2-40B4-BE49-F238E27FC236}">
                <a16:creationId xmlns:a16="http://schemas.microsoft.com/office/drawing/2014/main" id="{59C8D7C2-67E7-8C4E-F9B9-E7DF4E3E774F}"/>
              </a:ext>
            </a:extLst>
          </p:cNvPr>
          <p:cNvSpPr/>
          <p:nvPr/>
        </p:nvSpPr>
        <p:spPr>
          <a:xfrm flipV="1">
            <a:off x="1285119" y="1105067"/>
            <a:ext cx="9648000" cy="46214"/>
          </a:xfrm>
          <a:custGeom>
            <a:avLst/>
            <a:gdLst/>
            <a:ahLst/>
            <a:cxnLst/>
            <a:rect l="l" t="t" r="r" b="b"/>
            <a:pathLst>
              <a:path w="5640705">
                <a:moveTo>
                  <a:pt x="0" y="0"/>
                </a:moveTo>
                <a:lnTo>
                  <a:pt x="5640247" y="0"/>
                </a:lnTo>
              </a:path>
            </a:pathLst>
          </a:custGeom>
          <a:ln w="6350">
            <a:solidFill>
              <a:srgbClr val="3C3C3C"/>
            </a:solidFill>
          </a:ln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67B1756-E007-58DA-7B9C-A6F972F3C19A}"/>
              </a:ext>
            </a:extLst>
          </p:cNvPr>
          <p:cNvSpPr txBox="1"/>
          <p:nvPr/>
        </p:nvSpPr>
        <p:spPr>
          <a:xfrm>
            <a:off x="329985" y="194400"/>
            <a:ext cx="2140259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음성 특징 추출 기법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86973ABE-D586-6EE2-7920-113768E63A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7213976"/>
              </p:ext>
            </p:extLst>
          </p:nvPr>
        </p:nvGraphicFramePr>
        <p:xfrm>
          <a:off x="1285117" y="781889"/>
          <a:ext cx="9648000" cy="3708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12000">
                  <a:extLst>
                    <a:ext uri="{9D8B030D-6E8A-4147-A177-3AD203B41FA5}">
                      <a16:colId xmlns:a16="http://schemas.microsoft.com/office/drawing/2014/main" val="1069009161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639600363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737123088"/>
                    </a:ext>
                  </a:extLst>
                </a:gridCol>
                <a:gridCol w="2412000">
                  <a:extLst>
                    <a:ext uri="{9D8B030D-6E8A-4147-A177-3AD203B41FA5}">
                      <a16:colId xmlns:a16="http://schemas.microsoft.com/office/drawing/2014/main" val="28006137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MFCC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Mel Spactrogram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0" dirty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LFCC</a:t>
                      </a:r>
                      <a:endParaRPr lang="ko-Kore-KR" altLang="en-US" sz="1200" b="0" dirty="0">
                        <a:solidFill>
                          <a:schemeClr val="bg1">
                            <a:lumMod val="6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1200" b="1" dirty="0">
                          <a:solidFill>
                            <a:srgbClr val="3C3C3C"/>
                          </a:solidFill>
                        </a:rPr>
                        <a:t>Chroma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35926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E32E499-6BF6-351B-F2BC-6DC3DECBE9ED}"/>
              </a:ext>
            </a:extLst>
          </p:cNvPr>
          <p:cNvSpPr txBox="1"/>
          <p:nvPr/>
        </p:nvSpPr>
        <p:spPr>
          <a:xfrm>
            <a:off x="2958762" y="5337434"/>
            <a:ext cx="627447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다른 </a:t>
            </a:r>
            <a:r>
              <a:rPr lang="ko-KR" altLang="en-US" sz="1400" b="1" u="none" strike="noStrike" dirty="0">
                <a:solidFill>
                  <a:srgbClr val="3C3C3C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반음</a:t>
            </a:r>
            <a:r>
              <a: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ex. </a:t>
            </a:r>
            <a:r>
              <a:rPr lang="en" altLang="ko-Kore-KR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C, C#, D, D#, E, F, F#, G, G#, A, A#, B</a:t>
            </a:r>
            <a:r>
              <a:rPr lang="en" altLang="ko-Kore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 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각각의 강도를 나타내는</a:t>
            </a:r>
            <a:r>
              <a: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</a:p>
          <a:p>
            <a:pPr algn="ctr"/>
            <a:endParaRPr lang="en-US" altLang="ko-KR" sz="1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한 옥타브</a:t>
            </a:r>
            <a:r>
              <a: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lang="en" altLang="ko-Kore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octave) 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내의 모든 음표를 </a:t>
            </a:r>
            <a:r>
              <a: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12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개의 구간으로 나눈 </a:t>
            </a:r>
            <a:r>
              <a:rPr lang="en-US" altLang="ko-KR" sz="1400" b="1" u="none" strike="noStrike" dirty="0">
                <a:solidFill>
                  <a:srgbClr val="3C3C3C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Chroma</a:t>
            </a:r>
            <a:r>
              <a:rPr lang="ko-KR" altLang="en-US" sz="1400" b="1" u="none" strike="noStrike" dirty="0">
                <a:solidFill>
                  <a:srgbClr val="3C3C3C"/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벡터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계산</a:t>
            </a:r>
            <a:endParaRPr kumimoji="1" lang="ko-Kore-KR" altLang="en-US" sz="1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7FD3970-6D93-464F-F0BD-DD673C6C6D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56" b="-3095"/>
          <a:stretch/>
        </p:blipFill>
        <p:spPr>
          <a:xfrm>
            <a:off x="5378387" y="1933433"/>
            <a:ext cx="6360223" cy="32572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E6CFF12-EABA-9403-F7D5-43AD73A75A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56"/>
          <a:stretch/>
        </p:blipFill>
        <p:spPr>
          <a:xfrm>
            <a:off x="5378387" y="3030081"/>
            <a:ext cx="6360224" cy="17694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38D566-872E-B96E-9675-EA5FDF3C7532}"/>
              </a:ext>
            </a:extLst>
          </p:cNvPr>
          <p:cNvSpPr txBox="1"/>
          <p:nvPr/>
        </p:nvSpPr>
        <p:spPr>
          <a:xfrm>
            <a:off x="5377057" y="1612411"/>
            <a:ext cx="11095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librosa </a:t>
            </a:r>
            <a:r>
              <a:rPr kumimoji="1" lang="ko-Kore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사용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F754F9-2DA1-260C-FE4B-8785F471942F}"/>
              </a:ext>
            </a:extLst>
          </p:cNvPr>
          <p:cNvSpPr txBox="1"/>
          <p:nvPr/>
        </p:nvSpPr>
        <p:spPr>
          <a:xfrm>
            <a:off x="5378386" y="2708316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직접 구현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2F52C8AC-1E63-0994-E4A7-A2969E64426A}"/>
              </a:ext>
            </a:extLst>
          </p:cNvPr>
          <p:cNvGrpSpPr/>
          <p:nvPr/>
        </p:nvGrpSpPr>
        <p:grpSpPr>
          <a:xfrm>
            <a:off x="1184611" y="1750910"/>
            <a:ext cx="3707429" cy="2364142"/>
            <a:chOff x="1138891" y="1695105"/>
            <a:chExt cx="3707429" cy="2364142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1828D55E-5793-7E4B-C428-A92175E744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50755"/>
            <a:stretch/>
          </p:blipFill>
          <p:spPr>
            <a:xfrm>
              <a:off x="1282551" y="1695105"/>
              <a:ext cx="3563769" cy="104810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D6FC6F3D-A8FB-CAFF-6866-1465E9C087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9244"/>
            <a:stretch/>
          </p:blipFill>
          <p:spPr>
            <a:xfrm>
              <a:off x="1138891" y="3011144"/>
              <a:ext cx="3673139" cy="10481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47029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396331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3.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문제 분석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Voice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D19074A8-6FFE-9E88-44C5-CE6F99E9B08C}"/>
              </a:ext>
            </a:extLst>
          </p:cNvPr>
          <p:cNvGrpSpPr/>
          <p:nvPr/>
        </p:nvGrpSpPr>
        <p:grpSpPr>
          <a:xfrm>
            <a:off x="1116408" y="1653933"/>
            <a:ext cx="5698355" cy="4467991"/>
            <a:chOff x="1247037" y="1673899"/>
            <a:chExt cx="5698355" cy="4467991"/>
          </a:xfrm>
        </p:grpSpPr>
        <p:pic>
          <p:nvPicPr>
            <p:cNvPr id="2" name="그림 1" descr="텍스트, 라인, 도표, 그래프이(가) 표시된 사진&#10;&#10;자동 생성된 설명">
              <a:extLst>
                <a:ext uri="{FF2B5EF4-FFF2-40B4-BE49-F238E27FC236}">
                  <a16:creationId xmlns:a16="http://schemas.microsoft.com/office/drawing/2014/main" id="{F67A81D9-F032-D0EC-CBE9-6A021A8E6A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0046"/>
            <a:stretch/>
          </p:blipFill>
          <p:spPr>
            <a:xfrm>
              <a:off x="1540870" y="1689722"/>
              <a:ext cx="2214495" cy="1689240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7BEC9D-15AF-1318-893C-4B48BDD131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0510"/>
            <a:stretch/>
          </p:blipFill>
          <p:spPr>
            <a:xfrm>
              <a:off x="4370006" y="1673899"/>
              <a:ext cx="2214495" cy="1695501"/>
            </a:xfrm>
            <a:prstGeom prst="rect">
              <a:avLst/>
            </a:prstGeom>
          </p:spPr>
        </p:pic>
        <p:pic>
          <p:nvPicPr>
            <p:cNvPr id="5" name="그림 4" descr="텍스트, 스크린샷, 그래프, 라인이(가) 표시된 사진&#10;&#10;자동 생성된 설명">
              <a:extLst>
                <a:ext uri="{FF2B5EF4-FFF2-40B4-BE49-F238E27FC236}">
                  <a16:creationId xmlns:a16="http://schemas.microsoft.com/office/drawing/2014/main" id="{6E64F8F4-37CE-2166-B2EE-883C0AB9DF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0046"/>
            <a:stretch/>
          </p:blipFill>
          <p:spPr>
            <a:xfrm>
              <a:off x="1540871" y="4163025"/>
              <a:ext cx="2265000" cy="1745822"/>
            </a:xfrm>
            <a:prstGeom prst="rect">
              <a:avLst/>
            </a:prstGeom>
          </p:spPr>
        </p:pic>
        <p:pic>
          <p:nvPicPr>
            <p:cNvPr id="15" name="그림 14" descr="텍스트, 도표, 라인, 그래프이(가) 표시된 사진&#10;&#10;자동 생성된 설명">
              <a:extLst>
                <a:ext uri="{FF2B5EF4-FFF2-40B4-BE49-F238E27FC236}">
                  <a16:creationId xmlns:a16="http://schemas.microsoft.com/office/drawing/2014/main" id="{61D418A9-5E1E-20D5-E6BD-260B48357B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0000"/>
            <a:stretch/>
          </p:blipFill>
          <p:spPr>
            <a:xfrm>
              <a:off x="4452258" y="4163024"/>
              <a:ext cx="2133600" cy="1739227"/>
            </a:xfrm>
            <a:prstGeom prst="rect">
              <a:avLst/>
            </a:prstGeom>
          </p:spPr>
        </p:pic>
        <p:sp>
          <p:nvSpPr>
            <p:cNvPr id="7" name="object 12">
              <a:extLst>
                <a:ext uri="{FF2B5EF4-FFF2-40B4-BE49-F238E27FC236}">
                  <a16:creationId xmlns:a16="http://schemas.microsoft.com/office/drawing/2014/main" id="{B41AA09B-465C-62A7-EF64-79C82D8DF38A}"/>
                </a:ext>
              </a:extLst>
            </p:cNvPr>
            <p:cNvSpPr txBox="1"/>
            <p:nvPr/>
          </p:nvSpPr>
          <p:spPr>
            <a:xfrm>
              <a:off x="4092724" y="5916700"/>
              <a:ext cx="2852668" cy="2251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20000"/>
                </a:lnSpc>
              </a:pPr>
              <a:r>
                <a:rPr lang="en-US" altLang="ko-Kore-KR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CNN </a:t>
              </a:r>
              <a:r>
                <a:rPr lang="en-US" altLang="ko-KR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+</a:t>
              </a:r>
              <a:r>
                <a:rPr lang="ko-KR" altLang="en-US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dropout</a:t>
              </a:r>
              <a:endParaRPr sz="120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  <p:sp>
          <p:nvSpPr>
            <p:cNvPr id="8" name="object 12">
              <a:extLst>
                <a:ext uri="{FF2B5EF4-FFF2-40B4-BE49-F238E27FC236}">
                  <a16:creationId xmlns:a16="http://schemas.microsoft.com/office/drawing/2014/main" id="{E999BD15-7B19-59AC-E374-CEDA949615EB}"/>
                </a:ext>
              </a:extLst>
            </p:cNvPr>
            <p:cNvSpPr txBox="1"/>
            <p:nvPr/>
          </p:nvSpPr>
          <p:spPr>
            <a:xfrm>
              <a:off x="1247037" y="5916700"/>
              <a:ext cx="2852668" cy="2251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20000"/>
                </a:lnSpc>
              </a:pPr>
              <a:r>
                <a:rPr lang="en-US" altLang="ko-Kore-KR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CNN</a:t>
              </a:r>
              <a:endParaRPr sz="120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  <p:sp>
          <p:nvSpPr>
            <p:cNvPr id="10" name="object 12">
              <a:extLst>
                <a:ext uri="{FF2B5EF4-FFF2-40B4-BE49-F238E27FC236}">
                  <a16:creationId xmlns:a16="http://schemas.microsoft.com/office/drawing/2014/main" id="{D7B43178-C62F-439B-6CF8-AD8980E0B2D2}"/>
                </a:ext>
              </a:extLst>
            </p:cNvPr>
            <p:cNvSpPr txBox="1"/>
            <p:nvPr/>
          </p:nvSpPr>
          <p:spPr>
            <a:xfrm>
              <a:off x="4052276" y="3396329"/>
              <a:ext cx="2852668" cy="2251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20000"/>
                </a:lnSpc>
              </a:pPr>
              <a:r>
                <a:rPr lang="en-US" altLang="ko-Kore-KR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ANN </a:t>
              </a:r>
              <a:r>
                <a:rPr lang="en-US" altLang="ko-KR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+</a:t>
              </a:r>
              <a:r>
                <a:rPr lang="ko-KR" altLang="en-US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dropout</a:t>
              </a:r>
              <a:endParaRPr sz="120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  <p:sp>
          <p:nvSpPr>
            <p:cNvPr id="12" name="object 12">
              <a:extLst>
                <a:ext uri="{FF2B5EF4-FFF2-40B4-BE49-F238E27FC236}">
                  <a16:creationId xmlns:a16="http://schemas.microsoft.com/office/drawing/2014/main" id="{D4CDB310-5BD6-F3F4-BA3F-35D0D3878601}"/>
                </a:ext>
              </a:extLst>
            </p:cNvPr>
            <p:cNvSpPr txBox="1"/>
            <p:nvPr/>
          </p:nvSpPr>
          <p:spPr>
            <a:xfrm>
              <a:off x="1247037" y="3396329"/>
              <a:ext cx="2852668" cy="2251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20000"/>
                </a:lnSpc>
              </a:pPr>
              <a:r>
                <a:rPr lang="en-US" altLang="ko-Kore-KR" sz="12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CNN</a:t>
              </a:r>
              <a:endParaRPr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</p:grpSp>
      <p:sp>
        <p:nvSpPr>
          <p:cNvPr id="16" name="object 12">
            <a:extLst>
              <a:ext uri="{FF2B5EF4-FFF2-40B4-BE49-F238E27FC236}">
                <a16:creationId xmlns:a16="http://schemas.microsoft.com/office/drawing/2014/main" id="{EBB2AE9B-230A-9C4C-C3CB-C25C21C8650A}"/>
              </a:ext>
            </a:extLst>
          </p:cNvPr>
          <p:cNvSpPr txBox="1"/>
          <p:nvPr/>
        </p:nvSpPr>
        <p:spPr>
          <a:xfrm>
            <a:off x="6206161" y="1906449"/>
            <a:ext cx="5150846" cy="260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20000"/>
              </a:lnSpc>
            </a:pPr>
            <a:r>
              <a:rPr lang="en-US" altLang="ko-KR" sz="1400" b="1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validation accuracy</a:t>
            </a:r>
            <a:r>
              <a:rPr lang="ko-KR" altLang="en-US" sz="1400" b="1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가 정체됨</a:t>
            </a:r>
            <a:endParaRPr sz="14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sp>
        <p:nvSpPr>
          <p:cNvPr id="19" name="object 12">
            <a:extLst>
              <a:ext uri="{FF2B5EF4-FFF2-40B4-BE49-F238E27FC236}">
                <a16:creationId xmlns:a16="http://schemas.microsoft.com/office/drawing/2014/main" id="{367460AC-2118-7326-891D-81DD4968CC2B}"/>
              </a:ext>
            </a:extLst>
          </p:cNvPr>
          <p:cNvSpPr txBox="1"/>
          <p:nvPr/>
        </p:nvSpPr>
        <p:spPr>
          <a:xfrm>
            <a:off x="7245857" y="2620745"/>
            <a:ext cx="3071454" cy="777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20000"/>
              </a:lnSpc>
            </a:pPr>
            <a:r>
              <a:rPr lang="ko-KR" altLang="en-US" sz="1400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원인</a:t>
            </a:r>
            <a:r>
              <a:rPr lang="en-US" altLang="ko-KR" sz="1400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?</a:t>
            </a:r>
          </a:p>
          <a:p>
            <a:pPr marR="5080" algn="ctr">
              <a:lnSpc>
                <a:spcPct val="120000"/>
              </a:lnSpc>
            </a:pPr>
            <a:endParaRPr lang="en-US" altLang="ko-KR" sz="1400" dirty="0">
              <a:solidFill>
                <a:srgbClr val="3C3C3C"/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R="5080" algn="ctr">
              <a:lnSpc>
                <a:spcPct val="120000"/>
              </a:lnSpc>
            </a:pPr>
            <a:r>
              <a:rPr lang="en-US" altLang="ko-KR" sz="1400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″</a:t>
            </a:r>
            <a:r>
              <a:rPr lang="ko-KR" altLang="en-US" sz="1400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데이터셋의 부족</a:t>
            </a:r>
            <a:r>
              <a:rPr lang="en-US" altLang="ko-KR" sz="1400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″</a:t>
            </a: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15EDD248-BF20-3F29-0DE8-4E51C9B2E42B}"/>
              </a:ext>
            </a:extLst>
          </p:cNvPr>
          <p:cNvSpPr txBox="1"/>
          <p:nvPr/>
        </p:nvSpPr>
        <p:spPr>
          <a:xfrm>
            <a:off x="7245857" y="3859931"/>
            <a:ext cx="3071454" cy="6322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fake : 53, real : 8</a:t>
            </a:r>
          </a:p>
          <a:p>
            <a:pPr marR="5080"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real test split(0.2)  &gt;&gt;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test data : 1 </a:t>
            </a: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A19DFF48-E09C-11DE-413D-0F4957165ACF}"/>
              </a:ext>
            </a:extLst>
          </p:cNvPr>
          <p:cNvSpPr txBox="1"/>
          <p:nvPr/>
        </p:nvSpPr>
        <p:spPr>
          <a:xfrm>
            <a:off x="7245857" y="5165149"/>
            <a:ext cx="3071454" cy="63222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50000"/>
              </a:lnSpc>
            </a:pPr>
            <a:r>
              <a:rPr lang="en-US" altLang="ko-KR" sz="1400" b="1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data split, </a:t>
            </a:r>
          </a:p>
          <a:p>
            <a:pPr marR="5080"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증강 </a:t>
            </a:r>
            <a:r>
              <a:rPr lang="en-US" altLang="ko-KR" sz="1400" b="1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60</a:t>
            </a:r>
            <a:r>
              <a:rPr lang="ko-KR" altLang="en-US" sz="1400" b="1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배</a:t>
            </a:r>
            <a:endParaRPr lang="en-US" altLang="ko-KR" sz="1400" b="1" dirty="0">
              <a:solidFill>
                <a:srgbClr val="3C3C3C"/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3" name="object 12">
            <a:extLst>
              <a:ext uri="{FF2B5EF4-FFF2-40B4-BE49-F238E27FC236}">
                <a16:creationId xmlns:a16="http://schemas.microsoft.com/office/drawing/2014/main" id="{DAA1F6BE-2D51-AA9F-A23F-6D50C9064A86}"/>
              </a:ext>
            </a:extLst>
          </p:cNvPr>
          <p:cNvSpPr txBox="1"/>
          <p:nvPr/>
        </p:nvSpPr>
        <p:spPr>
          <a:xfrm>
            <a:off x="7341107" y="4703612"/>
            <a:ext cx="3071454" cy="3090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 ExtraBold" panose="02000300000000000000" pitchFamily="2" charset="-127"/>
                <a:ea typeface="Apple SD Gothic Neo ExtraBold" panose="02000300000000000000" pitchFamily="2" charset="-127"/>
              </a:rPr>
              <a:t>⬇︎</a:t>
            </a:r>
          </a:p>
        </p:txBody>
      </p:sp>
    </p:spTree>
    <p:extLst>
      <p:ext uri="{BB962C8B-B14F-4D97-AF65-F5344CB8AC3E}">
        <p14:creationId xmlns:p14="http://schemas.microsoft.com/office/powerpoint/2010/main" val="1857702294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295015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1.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ANN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(1)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정의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Voice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F67D3F-8F65-BE58-A1CB-B179C0A9F30D}"/>
              </a:ext>
            </a:extLst>
          </p:cNvPr>
          <p:cNvGrpSpPr/>
          <p:nvPr/>
        </p:nvGrpSpPr>
        <p:grpSpPr>
          <a:xfrm>
            <a:off x="7710597" y="2082559"/>
            <a:ext cx="3923684" cy="2620629"/>
            <a:chOff x="6710760" y="3873629"/>
            <a:chExt cx="2931401" cy="2620629"/>
          </a:xfrm>
        </p:grpSpPr>
        <p:sp>
          <p:nvSpPr>
            <p:cNvPr id="12" name="object 12"/>
            <p:cNvSpPr txBox="1"/>
            <p:nvPr/>
          </p:nvSpPr>
          <p:spPr>
            <a:xfrm>
              <a:off x="6710761" y="3873629"/>
              <a:ext cx="2854153" cy="63222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50000"/>
                </a:lnSpc>
              </a:pPr>
              <a:r>
                <a:rPr lang="en" altLang="ko-Kore-KR" sz="14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Sequential</a:t>
              </a:r>
              <a:r>
                <a:rPr lang="en" altLang="ko-Kore-KR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모델을 사용해</a:t>
              </a:r>
              <a:endParaRPr lang="en-US" altLang="ko-KR" sz="140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R="5080" indent="-441959" algn="ctr"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3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개의 은닉층</a:t>
              </a: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출력층으로 구성된 신경망을 정의</a:t>
              </a:r>
              <a:endParaRPr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0CA1F680-5352-7388-ED6B-30B6B9F5D1B4}"/>
                </a:ext>
              </a:extLst>
            </p:cNvPr>
            <p:cNvSpPr txBox="1"/>
            <p:nvPr/>
          </p:nvSpPr>
          <p:spPr>
            <a:xfrm>
              <a:off x="6710760" y="4867831"/>
              <a:ext cx="2854153" cy="63222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각 </a:t>
              </a:r>
              <a:r>
                <a:rPr lang="ko-KR" altLang="en-US" sz="1400" dirty="0">
                  <a:solidFill>
                    <a:srgbClr val="3C3C3C"/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은닉층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은 </a:t>
              </a:r>
              <a:r>
                <a:rPr lang="en-US" altLang="ko-KR" sz="1400" u="sng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64</a:t>
              </a:r>
              <a:r>
                <a:rPr lang="ko-KR" altLang="en-US" sz="1400" u="sng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개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의 뉴런을 가지며</a:t>
              </a: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</a:p>
            <a:p>
              <a:pPr marR="5080" indent="-441959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활성화 함수로 </a:t>
              </a:r>
              <a:r>
                <a:rPr lang="en" altLang="ko-Kore-KR" sz="1400" b="1" dirty="0">
                  <a:solidFill>
                    <a:srgbClr val="0673FF"/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ReLU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사용 </a:t>
              </a:r>
              <a:endParaRPr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  <p:sp>
          <p:nvSpPr>
            <p:cNvPr id="5" name="object 12">
              <a:extLst>
                <a:ext uri="{FF2B5EF4-FFF2-40B4-BE49-F238E27FC236}">
                  <a16:creationId xmlns:a16="http://schemas.microsoft.com/office/drawing/2014/main" id="{FEA08442-7DB8-8FA2-9DF3-D235E35BC60E}"/>
                </a:ext>
              </a:extLst>
            </p:cNvPr>
            <p:cNvSpPr txBox="1"/>
            <p:nvPr/>
          </p:nvSpPr>
          <p:spPr>
            <a:xfrm>
              <a:off x="6788008" y="5862034"/>
              <a:ext cx="2854153" cy="63222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rgbClr val="3C3C3C"/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출력층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은 </a:t>
              </a:r>
              <a:r>
                <a:rPr lang="en" altLang="ko-Kore-KR" sz="1400" u="sng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num_labels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만큼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의 뉴런을 가지며</a:t>
              </a: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</a:p>
            <a:p>
              <a:pPr marR="5080" indent="-441959" algn="ctr">
                <a:lnSpc>
                  <a:spcPct val="150000"/>
                </a:lnSpc>
              </a:pP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활성화 함수로 </a:t>
              </a:r>
              <a:r>
                <a:rPr lang="ko-KR" altLang="en-US" sz="1400" b="1" dirty="0">
                  <a:solidFill>
                    <a:srgbClr val="0673FF"/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소프트맥스</a:t>
              </a:r>
              <a:r>
                <a:rPr lang="en-US" altLang="ko-KR" sz="1400" b="1" dirty="0">
                  <a:solidFill>
                    <a:srgbClr val="0673FF"/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</a:t>
              </a:r>
              <a:r>
                <a:rPr lang="en" altLang="ko-Kore-KR" sz="1400" b="1" dirty="0">
                  <a:solidFill>
                    <a:srgbClr val="0673FF"/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softmax)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사용</a:t>
              </a:r>
              <a:endParaRPr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</p:grpSp>
      <p:pic>
        <p:nvPicPr>
          <p:cNvPr id="6" name="그림 5" descr="텍스트, 스크린샷, 번호, 문서이(가) 표시된 사진&#10;&#10;자동 생성된 설명">
            <a:extLst>
              <a:ext uri="{FF2B5EF4-FFF2-40B4-BE49-F238E27FC236}">
                <a16:creationId xmlns:a16="http://schemas.microsoft.com/office/drawing/2014/main" id="{74EAF234-A1DB-D353-E192-A7F2B2F65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7328"/>
          <a:stretch/>
        </p:blipFill>
        <p:spPr>
          <a:xfrm>
            <a:off x="3930646" y="1647831"/>
            <a:ext cx="3427191" cy="3643111"/>
          </a:xfrm>
          <a:prstGeom prst="rect">
            <a:avLst/>
          </a:prstGeom>
        </p:spPr>
      </p:pic>
      <p:pic>
        <p:nvPicPr>
          <p:cNvPr id="10" name="그림 9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C9C01718-F441-8667-A31E-50672C240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74" y="1647831"/>
            <a:ext cx="2403825" cy="2423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21426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396331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1.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ANN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(2)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콜백 설정 및 컴파일 결과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Voice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F67D3F-8F65-BE58-A1CB-B179C0A9F30D}"/>
              </a:ext>
            </a:extLst>
          </p:cNvPr>
          <p:cNvGrpSpPr/>
          <p:nvPr/>
        </p:nvGrpSpPr>
        <p:grpSpPr>
          <a:xfrm>
            <a:off x="1800815" y="3131781"/>
            <a:ext cx="3788672" cy="2943795"/>
            <a:chOff x="6710760" y="3873629"/>
            <a:chExt cx="3254552" cy="2943795"/>
          </a:xfrm>
        </p:grpSpPr>
        <p:sp>
          <p:nvSpPr>
            <p:cNvPr id="12" name="object 12"/>
            <p:cNvSpPr txBox="1"/>
            <p:nvPr/>
          </p:nvSpPr>
          <p:spPr>
            <a:xfrm>
              <a:off x="6710761" y="3873629"/>
              <a:ext cx="2854153" cy="63222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50000"/>
                </a:lnSpc>
              </a:pPr>
              <a:r>
                <a:rPr lang="en" altLang="ko-Kore-KR" sz="14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ModelCheckpoint</a:t>
              </a:r>
              <a:r>
                <a:rPr lang="en" altLang="ko-Kore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콜백 </a:t>
              </a:r>
              <a:endPara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R="5080" indent="-441959" algn="ctr">
                <a:lnSpc>
                  <a:spcPct val="150000"/>
                </a:lnSpc>
              </a:pPr>
              <a: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&gt;&gt;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최적의 모델을 저장</a:t>
              </a:r>
              <a:endParaRPr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0CA1F680-5352-7388-ED6B-30B6B9F5D1B4}"/>
                </a:ext>
              </a:extLst>
            </p:cNvPr>
            <p:cNvSpPr txBox="1"/>
            <p:nvPr/>
          </p:nvSpPr>
          <p:spPr>
            <a:xfrm>
              <a:off x="6710760" y="4867831"/>
              <a:ext cx="3254552" cy="632224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50000"/>
                </a:lnSpc>
              </a:pPr>
              <a:r>
                <a:rPr lang="en" altLang="ko-Kore-KR" sz="14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EarlyStopping</a:t>
              </a:r>
              <a:r>
                <a:rPr lang="en" altLang="ko-Kore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콜백 </a:t>
              </a:r>
              <a:endPara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R="5080" indent="-441959" algn="ctr">
                <a:lnSpc>
                  <a:spcPct val="150000"/>
                </a:lnSpc>
              </a:pPr>
              <a: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&gt;&gt;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검증 손실이 개선되지 않으면 학습을 조기에 종료</a:t>
              </a:r>
              <a:endParaRPr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  <p:sp>
          <p:nvSpPr>
            <p:cNvPr id="5" name="object 12">
              <a:extLst>
                <a:ext uri="{FF2B5EF4-FFF2-40B4-BE49-F238E27FC236}">
                  <a16:creationId xmlns:a16="http://schemas.microsoft.com/office/drawing/2014/main" id="{FEA08442-7DB8-8FA2-9DF3-D235E35BC60E}"/>
                </a:ext>
              </a:extLst>
            </p:cNvPr>
            <p:cNvSpPr txBox="1"/>
            <p:nvPr/>
          </p:nvSpPr>
          <p:spPr>
            <a:xfrm>
              <a:off x="6788008" y="5862034"/>
              <a:ext cx="2854153" cy="9553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50000"/>
                </a:lnSpc>
              </a:pPr>
              <a:r>
                <a:rPr lang="en" altLang="ko-Kore-KR" sz="1400" b="1" i="0" dirty="0">
                  <a:solidFill>
                    <a:srgbClr val="0673FF"/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Adam</a:t>
              </a:r>
              <a:r>
                <a:rPr lang="en" altLang="ko-Kore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옵티마이저</a:t>
              </a:r>
              <a: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손실 함수 </a:t>
              </a:r>
              <a:r>
                <a:rPr lang="en-US" altLang="ko-KR" sz="1400" b="1" dirty="0">
                  <a:solidFill>
                    <a:srgbClr val="0673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binary</a:t>
              </a:r>
              <a:r>
                <a:rPr lang="en" altLang="ko-Kore-KR" sz="1400" b="1" dirty="0">
                  <a:solidFill>
                    <a:srgbClr val="0673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_crossentropy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사용</a:t>
              </a:r>
              <a:endPara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R="5080" indent="-441959" algn="ctr">
                <a:lnSpc>
                  <a:spcPct val="150000"/>
                </a:lnSpc>
              </a:pP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&gt;&gt;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모델을 컴파일</a:t>
              </a:r>
              <a:endParaRPr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E8D43C-CFBF-90EF-46EB-D3BD108F78BF}"/>
              </a:ext>
            </a:extLst>
          </p:cNvPr>
          <p:cNvSpPr txBox="1"/>
          <p:nvPr/>
        </p:nvSpPr>
        <p:spPr>
          <a:xfrm>
            <a:off x="6365912" y="3885138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8FAD22D0-EDF8-1AF5-9B28-ABFE4177B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74" y="1545425"/>
            <a:ext cx="5159805" cy="1071652"/>
          </a:xfrm>
          <a:prstGeom prst="rect">
            <a:avLst/>
          </a:prstGeom>
        </p:spPr>
      </p:pic>
      <p:pic>
        <p:nvPicPr>
          <p:cNvPr id="10" name="그림 9" descr="텍스트, 도표, 스크린샷, 그래프이(가) 표시된 사진&#10;&#10;자동 생성된 설명">
            <a:extLst>
              <a:ext uri="{FF2B5EF4-FFF2-40B4-BE49-F238E27FC236}">
                <a16:creationId xmlns:a16="http://schemas.microsoft.com/office/drawing/2014/main" id="{C2F8749E-8498-9F21-DC47-F19D9A164C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048" y="1430005"/>
            <a:ext cx="3111856" cy="491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71452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B82C5D92-7CB4-8823-DCD1-585AFAF52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184" y="3944159"/>
            <a:ext cx="5969000" cy="120287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396331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1.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ANN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(3)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dropout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및 최적화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Voice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268634" y="5225403"/>
            <a:ext cx="3322562" cy="95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50000"/>
              </a:lnSpc>
            </a:pPr>
            <a:r>
              <a:rPr lang="en" altLang="ko-Kore-KR" sz="1400" b="1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Dropout</a:t>
            </a:r>
            <a:r>
              <a:rPr lang="en-US" altLang="ko-KR" sz="1400" b="1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(0.1)</a:t>
            </a:r>
            <a:br>
              <a:rPr lang="en-US" altLang="ko-KR" sz="1400" b="1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400" b="1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&gt;&gt;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각 레이어에서 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10%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뉴런을 무작위로 제외하여 </a:t>
            </a:r>
            <a:r>
              <a:rPr lang="ko-KR" altLang="en-US" sz="1400" b="1" i="0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오버피팅을 방지함</a:t>
            </a:r>
            <a:endParaRPr sz="14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8D43C-CFBF-90EF-46EB-D3BD108F78BF}"/>
              </a:ext>
            </a:extLst>
          </p:cNvPr>
          <p:cNvSpPr txBox="1"/>
          <p:nvPr/>
        </p:nvSpPr>
        <p:spPr>
          <a:xfrm>
            <a:off x="7631178" y="3865793"/>
            <a:ext cx="4732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93E9A4D-3C9A-7A39-D177-B79E6DDEB3B5}"/>
              </a:ext>
            </a:extLst>
          </p:cNvPr>
          <p:cNvGrpSpPr/>
          <p:nvPr/>
        </p:nvGrpSpPr>
        <p:grpSpPr>
          <a:xfrm>
            <a:off x="1424184" y="1545424"/>
            <a:ext cx="5969001" cy="2320369"/>
            <a:chOff x="1424184" y="1545424"/>
            <a:chExt cx="5969001" cy="232036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834187B-BDAC-8953-5665-5F25A034B9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9873" y="1545424"/>
              <a:ext cx="3963312" cy="2320367"/>
            </a:xfrm>
            <a:prstGeom prst="rect">
              <a:avLst/>
            </a:prstGeom>
          </p:spPr>
        </p:pic>
        <p:pic>
          <p:nvPicPr>
            <p:cNvPr id="7" name="그림 6" descr="텍스트, 스크린샷, 폰트이(가) 표시된 사진&#10;&#10;자동 생성된 설명">
              <a:extLst>
                <a:ext uri="{FF2B5EF4-FFF2-40B4-BE49-F238E27FC236}">
                  <a16:creationId xmlns:a16="http://schemas.microsoft.com/office/drawing/2014/main" id="{A944FCFB-55BF-97BA-062F-0F17AB8B9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24184" y="1545425"/>
              <a:ext cx="2320368" cy="2320368"/>
            </a:xfrm>
            <a:prstGeom prst="rect">
              <a:avLst/>
            </a:prstGeom>
          </p:spPr>
        </p:pic>
      </p:grpSp>
      <p:pic>
        <p:nvPicPr>
          <p:cNvPr id="14" name="그림 13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25531E55-8FA9-C165-3B0A-BF756E633E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781" y="1429460"/>
            <a:ext cx="3412029" cy="5031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742794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84561697-30E3-7534-0D25-7E56A3906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75" y="1647831"/>
            <a:ext cx="4832914" cy="2603987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295015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2.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C</a:t>
            </a:r>
            <a:r>
              <a:rPr 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(1)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정의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Voice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13819" y="4567726"/>
            <a:ext cx="3820288" cy="1278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50000"/>
              </a:lnSpc>
            </a:pPr>
            <a:r>
              <a:rPr lang="ko-KR" altLang="en-US" sz="14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데이터 전처리 </a:t>
            </a:r>
            <a:endParaRPr lang="en-US" altLang="ko-KR" sz="14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  <a:p>
            <a:pPr marR="5080" indent="-441959" algn="ctr">
              <a:lnSpc>
                <a:spcPct val="150000"/>
              </a:lnSpc>
            </a:pPr>
            <a:endParaRPr lang="en-US" sz="14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  <a:p>
            <a:pPr marR="5080" indent="-441959" algn="ctr">
              <a:lnSpc>
                <a:spcPct val="150000"/>
              </a:lnSpc>
            </a:pPr>
            <a:r>
              <a:rPr lang="en-US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train / test data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set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를 분리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,</a:t>
            </a:r>
            <a:b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</a:b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CNN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모델에 맞도록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3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차원으로 변환해 입력</a:t>
            </a:r>
            <a:endParaRPr sz="1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sp>
        <p:nvSpPr>
          <p:cNvPr id="4" name="object 12">
            <a:extLst>
              <a:ext uri="{FF2B5EF4-FFF2-40B4-BE49-F238E27FC236}">
                <a16:creationId xmlns:a16="http://schemas.microsoft.com/office/drawing/2014/main" id="{0CA1F680-5352-7388-ED6B-30B6B9F5D1B4}"/>
              </a:ext>
            </a:extLst>
          </p:cNvPr>
          <p:cNvSpPr txBox="1"/>
          <p:nvPr/>
        </p:nvSpPr>
        <p:spPr>
          <a:xfrm>
            <a:off x="7030813" y="4567726"/>
            <a:ext cx="3820288" cy="260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20000"/>
              </a:lnSpc>
            </a:pPr>
            <a:r>
              <a:rPr lang="en" altLang="ko-Kore-KR" sz="1400" b="1" i="0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CNN </a:t>
            </a:r>
            <a:r>
              <a:rPr lang="ko-KR" altLang="en-US" sz="1400" b="1" i="0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정의 </a:t>
            </a:r>
            <a:endParaRPr lang="en-US" altLang="ko-KR" sz="1400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11" name="그림 10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7BBD1282-381E-79AF-C620-00377A052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714" y="1647831"/>
            <a:ext cx="4349524" cy="267143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D1401B-E6A7-6831-CA35-52885874AAEB}"/>
              </a:ext>
            </a:extLst>
          </p:cNvPr>
          <p:cNvSpPr txBox="1"/>
          <p:nvPr/>
        </p:nvSpPr>
        <p:spPr>
          <a:xfrm>
            <a:off x="9007881" y="5043319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endParaRPr kumimoji="1" lang="ko-Kore-KR" altLang="en-US" sz="2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12F4084C-5FEF-8786-2CA1-F02780E72BDE}"/>
              </a:ext>
            </a:extLst>
          </p:cNvPr>
          <p:cNvSpPr txBox="1"/>
          <p:nvPr/>
        </p:nvSpPr>
        <p:spPr>
          <a:xfrm>
            <a:off x="5743211" y="5043319"/>
            <a:ext cx="3820288" cy="519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20000"/>
              </a:lnSpc>
            </a:pP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en" altLang="ko-Kore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 </a:t>
            </a:r>
            <a:r>
              <a:rPr lang="en-US" altLang="ko-Kore-KR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Convolution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레이어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X 3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endParaRPr lang="en-US" altLang="ko-KR" sz="1400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R="5080" indent="-441959" algn="ctr">
              <a:lnSpc>
                <a:spcPct val="120000"/>
              </a:lnSpc>
            </a:pP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Max pooling 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레이어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X 3</a:t>
            </a:r>
            <a:endParaRPr lang="en-US" altLang="ko-KR" sz="1400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5" name="object 12">
            <a:extLst>
              <a:ext uri="{FF2B5EF4-FFF2-40B4-BE49-F238E27FC236}">
                <a16:creationId xmlns:a16="http://schemas.microsoft.com/office/drawing/2014/main" id="{38E83409-2B86-AA1F-EAF3-C376F1B7C732}"/>
              </a:ext>
            </a:extLst>
          </p:cNvPr>
          <p:cNvSpPr txBox="1"/>
          <p:nvPr/>
        </p:nvSpPr>
        <p:spPr>
          <a:xfrm>
            <a:off x="5680621" y="6061876"/>
            <a:ext cx="3820288" cy="51911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20000"/>
              </a:lnSpc>
            </a:pPr>
            <a:r>
              <a:rPr lang="en" altLang="ko-Kore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Dense 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레이어</a:t>
            </a:r>
            <a:endParaRPr lang="en-US" altLang="ko-KR" sz="1400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R="5080" indent="-441959" algn="ctr">
              <a:lnSpc>
                <a:spcPct val="120000"/>
              </a:lnSpc>
            </a:pP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Dropout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레이어</a:t>
            </a:r>
            <a:endParaRPr lang="en-US" altLang="ko-KR" sz="1400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3553FE35-7FD5-82BB-57BD-F24F14D8B686}"/>
              </a:ext>
            </a:extLst>
          </p:cNvPr>
          <p:cNvSpPr txBox="1"/>
          <p:nvPr/>
        </p:nvSpPr>
        <p:spPr>
          <a:xfrm>
            <a:off x="9429576" y="5123679"/>
            <a:ext cx="2020177" cy="260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20000"/>
              </a:lnSpc>
            </a:pPr>
            <a:r>
              <a:rPr lang="ko-KR" altLang="en-US" sz="1400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특징 추출</a:t>
            </a:r>
            <a:endParaRPr lang="en-US" altLang="ko-KR" sz="1400" i="0" dirty="0">
              <a:solidFill>
                <a:srgbClr val="0673FF"/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7" name="object 12">
            <a:extLst>
              <a:ext uri="{FF2B5EF4-FFF2-40B4-BE49-F238E27FC236}">
                <a16:creationId xmlns:a16="http://schemas.microsoft.com/office/drawing/2014/main" id="{9E419F12-FDAD-F2DB-B8A0-F108C6F54F57}"/>
              </a:ext>
            </a:extLst>
          </p:cNvPr>
          <p:cNvSpPr txBox="1"/>
          <p:nvPr/>
        </p:nvSpPr>
        <p:spPr>
          <a:xfrm>
            <a:off x="6364306" y="5700405"/>
            <a:ext cx="2452918" cy="260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20000"/>
              </a:lnSpc>
            </a:pPr>
            <a:r>
              <a:rPr lang="en" altLang="ko-Kore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Flatten 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레이어</a:t>
            </a:r>
            <a:endParaRPr lang="en-US" altLang="ko-KR" sz="1400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object 12">
            <a:extLst>
              <a:ext uri="{FF2B5EF4-FFF2-40B4-BE49-F238E27FC236}">
                <a16:creationId xmlns:a16="http://schemas.microsoft.com/office/drawing/2014/main" id="{78CF63F5-B3C4-8D94-751A-D7995DD624CC}"/>
              </a:ext>
            </a:extLst>
          </p:cNvPr>
          <p:cNvSpPr txBox="1"/>
          <p:nvPr/>
        </p:nvSpPr>
        <p:spPr>
          <a:xfrm>
            <a:off x="9429576" y="5679633"/>
            <a:ext cx="2020177" cy="260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20000"/>
              </a:lnSpc>
            </a:pPr>
            <a:r>
              <a:rPr lang="en-US" altLang="ko-KR" sz="1400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</a:t>
            </a:r>
            <a:r>
              <a:rPr lang="ko-KR" altLang="en-US" sz="1400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차원 변환</a:t>
            </a:r>
            <a:endParaRPr lang="en-US" altLang="ko-KR" sz="1400" i="0" dirty="0">
              <a:solidFill>
                <a:srgbClr val="0673FF"/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2" name="object 12">
            <a:extLst>
              <a:ext uri="{FF2B5EF4-FFF2-40B4-BE49-F238E27FC236}">
                <a16:creationId xmlns:a16="http://schemas.microsoft.com/office/drawing/2014/main" id="{ADF3C1F0-548C-FE00-2363-A6346E4FF544}"/>
              </a:ext>
            </a:extLst>
          </p:cNvPr>
          <p:cNvSpPr txBox="1"/>
          <p:nvPr/>
        </p:nvSpPr>
        <p:spPr>
          <a:xfrm>
            <a:off x="9563499" y="6188263"/>
            <a:ext cx="2020177" cy="2605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20000"/>
              </a:lnSpc>
            </a:pPr>
            <a:r>
              <a:rPr lang="ko-KR" altLang="en-US" sz="1400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비선형 변환</a:t>
            </a:r>
            <a:r>
              <a:rPr lang="en-US" altLang="ko-KR" sz="1400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오버피팅 방지</a:t>
            </a:r>
            <a:endParaRPr lang="en-US" altLang="ko-KR" sz="1400" i="0" dirty="0">
              <a:solidFill>
                <a:srgbClr val="0673FF"/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E99535E-A6E4-A1AB-3F6C-C14FF5C942A1}"/>
              </a:ext>
            </a:extLst>
          </p:cNvPr>
          <p:cNvSpPr txBox="1"/>
          <p:nvPr/>
        </p:nvSpPr>
        <p:spPr>
          <a:xfrm>
            <a:off x="9007881" y="5595771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endParaRPr kumimoji="1" lang="ko-Kore-KR" altLang="en-US" sz="2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35D49A-9748-99D3-B0DD-58C691B87A54}"/>
              </a:ext>
            </a:extLst>
          </p:cNvPr>
          <p:cNvSpPr txBox="1"/>
          <p:nvPr/>
        </p:nvSpPr>
        <p:spPr>
          <a:xfrm>
            <a:off x="9007881" y="6133938"/>
            <a:ext cx="401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endParaRPr kumimoji="1" lang="ko-Kore-KR" altLang="en-US" sz="2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726282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FB4D3ABD-0D70-514A-F883-CB892634CC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974" y="1567581"/>
            <a:ext cx="5677154" cy="113333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396331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2.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C</a:t>
            </a:r>
            <a:r>
              <a:rPr 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(2)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콜백 설정 및 컴파일 결과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Voice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3F67D3F-8F65-BE58-A1CB-B179C0A9F30D}"/>
              </a:ext>
            </a:extLst>
          </p:cNvPr>
          <p:cNvGrpSpPr/>
          <p:nvPr/>
        </p:nvGrpSpPr>
        <p:grpSpPr>
          <a:xfrm>
            <a:off x="1730486" y="3162885"/>
            <a:ext cx="3788672" cy="3283118"/>
            <a:chOff x="6710760" y="3873629"/>
            <a:chExt cx="3254552" cy="3283118"/>
          </a:xfrm>
        </p:grpSpPr>
        <p:sp>
          <p:nvSpPr>
            <p:cNvPr id="12" name="object 12"/>
            <p:cNvSpPr txBox="1"/>
            <p:nvPr/>
          </p:nvSpPr>
          <p:spPr>
            <a:xfrm>
              <a:off x="6710761" y="3873629"/>
              <a:ext cx="2854153" cy="51911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20000"/>
                </a:lnSpc>
              </a:pPr>
              <a:r>
                <a:rPr lang="en" altLang="ko-Kore-KR" sz="14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ModelCheckpoint</a:t>
              </a:r>
              <a:r>
                <a:rPr lang="en" altLang="ko-Kore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콜백 </a:t>
              </a:r>
              <a:endPara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R="5080" indent="-441959" algn="ctr">
                <a:lnSpc>
                  <a:spcPct val="120000"/>
                </a:lnSpc>
              </a:pPr>
              <a: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&gt;&gt;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최적의 모델을 저장</a:t>
              </a:r>
              <a:endParaRPr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  <p:sp>
          <p:nvSpPr>
            <p:cNvPr id="4" name="object 12">
              <a:extLst>
                <a:ext uri="{FF2B5EF4-FFF2-40B4-BE49-F238E27FC236}">
                  <a16:creationId xmlns:a16="http://schemas.microsoft.com/office/drawing/2014/main" id="{0CA1F680-5352-7388-ED6B-30B6B9F5D1B4}"/>
                </a:ext>
              </a:extLst>
            </p:cNvPr>
            <p:cNvSpPr txBox="1"/>
            <p:nvPr/>
          </p:nvSpPr>
          <p:spPr>
            <a:xfrm>
              <a:off x="6710760" y="4867831"/>
              <a:ext cx="3254552" cy="7776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20000"/>
                </a:lnSpc>
              </a:pPr>
              <a:r>
                <a:rPr lang="en" altLang="ko-Kore-KR" sz="14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EarlyStopping</a:t>
              </a:r>
              <a:r>
                <a:rPr lang="en" altLang="ko-Kore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콜백 </a:t>
              </a:r>
              <a:endPara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R="5080" indent="-441959" algn="ctr">
                <a:lnSpc>
                  <a:spcPct val="120000"/>
                </a:lnSpc>
              </a:pPr>
              <a: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&gt;&gt;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검증 손실이 개선되지 않으면 학습을 조기에 종료</a:t>
              </a:r>
              <a:endParaRPr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  <p:sp>
          <p:nvSpPr>
            <p:cNvPr id="5" name="object 12">
              <a:extLst>
                <a:ext uri="{FF2B5EF4-FFF2-40B4-BE49-F238E27FC236}">
                  <a16:creationId xmlns:a16="http://schemas.microsoft.com/office/drawing/2014/main" id="{FEA08442-7DB8-8FA2-9DF3-D235E35BC60E}"/>
                </a:ext>
              </a:extLst>
            </p:cNvPr>
            <p:cNvSpPr txBox="1"/>
            <p:nvPr/>
          </p:nvSpPr>
          <p:spPr>
            <a:xfrm>
              <a:off x="6788007" y="5862034"/>
              <a:ext cx="3177304" cy="129471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R="5080" indent="-441959" algn="ctr">
                <a:lnSpc>
                  <a:spcPct val="120000"/>
                </a:lnSpc>
              </a:pP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옵티마이저 </a:t>
              </a:r>
              <a:r>
                <a:rPr lang="en" altLang="ko-Kore-KR" sz="1400" b="1" i="0" dirty="0">
                  <a:solidFill>
                    <a:srgbClr val="0673FF"/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Adam</a:t>
              </a:r>
              <a:br>
                <a:rPr lang="en-US" altLang="ko-Kore-KR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손실 함수 </a:t>
              </a:r>
              <a:r>
                <a:rPr lang="en-US" altLang="ko-KR" sz="1400" b="1" dirty="0">
                  <a:solidFill>
                    <a:srgbClr val="0673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binary</a:t>
              </a:r>
              <a:r>
                <a:rPr lang="en" altLang="ko-Kore-KR" sz="1400" b="1" dirty="0">
                  <a:solidFill>
                    <a:srgbClr val="0673FF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_crossentropy</a:t>
              </a:r>
              <a:endPara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 marR="5080" indent="-441959" algn="ctr">
                <a:lnSpc>
                  <a:spcPct val="120000"/>
                </a:lnSpc>
              </a:pP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&gt;&gt;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모델을 컴파일</a:t>
              </a:r>
              <a:b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b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</a:br>
              <a: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(</a:t>
              </a:r>
              <a:r>
                <a:rPr lang="ko-KR" altLang="en-US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앞과 동일</a:t>
              </a:r>
              <a:r>
                <a:rPr lang="en-US" altLang="ko-KR" sz="1400" b="0" i="0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)</a:t>
              </a:r>
              <a:endParaRPr sz="14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EE8D43C-CFBF-90EF-46EB-D3BD108F78BF}"/>
              </a:ext>
            </a:extLst>
          </p:cNvPr>
          <p:cNvSpPr txBox="1"/>
          <p:nvPr/>
        </p:nvSpPr>
        <p:spPr>
          <a:xfrm>
            <a:off x="6480400" y="4018904"/>
            <a:ext cx="534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⇒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그림 6" descr="텍스트, 도표, 스크린샷, 라인이(가) 표시된 사진&#10;&#10;자동 생성된 설명">
            <a:extLst>
              <a:ext uri="{FF2B5EF4-FFF2-40B4-BE49-F238E27FC236}">
                <a16:creationId xmlns:a16="http://schemas.microsoft.com/office/drawing/2014/main" id="{EA79C40B-A49D-B80B-D729-C17AB705C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1520" y="1386803"/>
            <a:ext cx="3607096" cy="5264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18055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F3C9104E-4220-1BDA-C7FC-FFACD9F79284}"/>
              </a:ext>
            </a:extLst>
          </p:cNvPr>
          <p:cNvCxnSpPr>
            <a:cxnSpLocks/>
          </p:cNvCxnSpPr>
          <p:nvPr/>
        </p:nvCxnSpPr>
        <p:spPr>
          <a:xfrm>
            <a:off x="2742307" y="1922406"/>
            <a:ext cx="6880110" cy="0"/>
          </a:xfrm>
          <a:prstGeom prst="line">
            <a:avLst/>
          </a:prstGeom>
          <a:ln>
            <a:solidFill>
              <a:srgbClr val="047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bject 4">
            <a:extLst>
              <a:ext uri="{FF2B5EF4-FFF2-40B4-BE49-F238E27FC236}">
                <a16:creationId xmlns:a16="http://schemas.microsoft.com/office/drawing/2014/main" id="{C9729D78-66E2-EE3D-ECE4-827B7548F636}"/>
              </a:ext>
            </a:extLst>
          </p:cNvPr>
          <p:cNvSpPr txBox="1">
            <a:spLocks/>
          </p:cNvSpPr>
          <p:nvPr/>
        </p:nvSpPr>
        <p:spPr>
          <a:xfrm>
            <a:off x="2383417" y="891701"/>
            <a:ext cx="5838819" cy="4555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5080">
              <a:spcBef>
                <a:spcPts val="0"/>
              </a:spcBef>
            </a:pPr>
            <a:r>
              <a:rPr lang="ko-KR" altLang="en-US" sz="3200" b="1" spc="-6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ohemi"/>
              </a:rPr>
              <a:t>목차</a:t>
            </a:r>
            <a:endParaRPr lang="ko-KR" altLang="en-US" sz="3200" b="1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ohemi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8F30BB09-5E12-26DA-B034-DA26855BB0D8}"/>
              </a:ext>
            </a:extLst>
          </p:cNvPr>
          <p:cNvSpPr txBox="1"/>
          <p:nvPr/>
        </p:nvSpPr>
        <p:spPr>
          <a:xfrm>
            <a:off x="2498104" y="2559968"/>
            <a:ext cx="1935784" cy="433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선정 이유</a:t>
            </a:r>
            <a:endParaRPr lang="en-US" altLang="ko-KR" sz="1200" spc="-25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Bold"/>
            </a:endParaRPr>
          </a:p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주제 설명</a:t>
            </a:r>
            <a:endParaRPr lang="en-US" altLang="ko-KR" sz="1200" spc="-25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CC94B6-452F-27E6-91AB-0BE5504B07E2}"/>
              </a:ext>
            </a:extLst>
          </p:cNvPr>
          <p:cNvSpPr txBox="1"/>
          <p:nvPr/>
        </p:nvSpPr>
        <p:spPr>
          <a:xfrm>
            <a:off x="2498104" y="2258685"/>
            <a:ext cx="2444884" cy="2123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spc="-3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dEb"/>
              </a:rPr>
              <a:t>주제</a:t>
            </a:r>
            <a:endParaRPr lang="en-US" altLang="ko-KR" sz="1200" b="1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NeoTTF-dEb"/>
            </a:endParaRPr>
          </a:p>
        </p:txBody>
      </p:sp>
      <p:sp>
        <p:nvSpPr>
          <p:cNvPr id="7" name="object 8">
            <a:extLst>
              <a:ext uri="{FF2B5EF4-FFF2-40B4-BE49-F238E27FC236}">
                <a16:creationId xmlns:a16="http://schemas.microsoft.com/office/drawing/2014/main" id="{9D050616-9360-1979-C667-9803B3029666}"/>
              </a:ext>
            </a:extLst>
          </p:cNvPr>
          <p:cNvSpPr txBox="1"/>
          <p:nvPr/>
        </p:nvSpPr>
        <p:spPr>
          <a:xfrm>
            <a:off x="4975735" y="2529988"/>
            <a:ext cx="1935784" cy="6555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Deep voice</a:t>
            </a:r>
          </a:p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ASVspoof 2019</a:t>
            </a:r>
          </a:p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MFCC / Mel spactrogram </a:t>
            </a:r>
            <a:endParaRPr lang="ko-KR" altLang="en-US" sz="120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65DBEF8-AC85-56D8-D16D-04DB7A2DB13E}"/>
              </a:ext>
            </a:extLst>
          </p:cNvPr>
          <p:cNvSpPr txBox="1"/>
          <p:nvPr/>
        </p:nvSpPr>
        <p:spPr>
          <a:xfrm>
            <a:off x="4975735" y="2258685"/>
            <a:ext cx="2444884" cy="2123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spc="-3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dEb"/>
              </a:rPr>
              <a:t>데이터 분석</a:t>
            </a:r>
            <a:endParaRPr lang="en-US" altLang="ko-KR" sz="1200" b="1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NeoTTF-dEb"/>
            </a:endParaRPr>
          </a:p>
        </p:txBody>
      </p:sp>
      <p:sp>
        <p:nvSpPr>
          <p:cNvPr id="9" name="object 8">
            <a:extLst>
              <a:ext uri="{FF2B5EF4-FFF2-40B4-BE49-F238E27FC236}">
                <a16:creationId xmlns:a16="http://schemas.microsoft.com/office/drawing/2014/main" id="{F1AA50B9-45C0-E261-A89A-17467E8654C2}"/>
              </a:ext>
            </a:extLst>
          </p:cNvPr>
          <p:cNvSpPr txBox="1"/>
          <p:nvPr/>
        </p:nvSpPr>
        <p:spPr>
          <a:xfrm>
            <a:off x="7491102" y="2514998"/>
            <a:ext cx="1935784" cy="132036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Deep voice</a:t>
            </a:r>
            <a:b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</a:br>
            <a:r>
              <a:rPr lang="ko-KR" altLang="en-US" sz="8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￮</a:t>
            </a:r>
            <a:r>
              <a:rPr lang="ko-KR" altLang="en-US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 </a:t>
            </a: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ANN / CNN</a:t>
            </a:r>
          </a:p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ASVspoof</a:t>
            </a:r>
            <a:b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</a:br>
            <a:r>
              <a:rPr lang="ko-KR" altLang="en-US" sz="8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￮</a:t>
            </a: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 </a:t>
            </a: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Simple ANN / Simple CNN</a:t>
            </a:r>
            <a:b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</a:br>
            <a:r>
              <a:rPr lang="ko-KR" altLang="en-US" sz="8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￮</a:t>
            </a:r>
            <a:r>
              <a:rPr lang="ko-KR" altLang="en-US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 </a:t>
            </a: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Resnet101 / Custom Model</a:t>
            </a:r>
            <a:b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</a:br>
            <a:endParaRPr lang="en-US" altLang="ko-KR" sz="1200" spc="-25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34444D-D818-4091-1F5B-946B050F8D79}"/>
              </a:ext>
            </a:extLst>
          </p:cNvPr>
          <p:cNvSpPr txBox="1"/>
          <p:nvPr/>
        </p:nvSpPr>
        <p:spPr>
          <a:xfrm>
            <a:off x="7491102" y="2258685"/>
            <a:ext cx="2444884" cy="2123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spc="-3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dEb"/>
              </a:rPr>
              <a:t>모델링</a:t>
            </a:r>
            <a:endParaRPr lang="en-US" altLang="ko-KR" sz="1200" b="1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NeoTTF-dEb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A14B780F-2B34-6901-4617-88311A7D3BE5}"/>
              </a:ext>
            </a:extLst>
          </p:cNvPr>
          <p:cNvCxnSpPr>
            <a:cxnSpLocks/>
          </p:cNvCxnSpPr>
          <p:nvPr/>
        </p:nvCxnSpPr>
        <p:spPr>
          <a:xfrm>
            <a:off x="2742307" y="4154617"/>
            <a:ext cx="6880110" cy="0"/>
          </a:xfrm>
          <a:prstGeom prst="line">
            <a:avLst/>
          </a:prstGeom>
          <a:ln>
            <a:solidFill>
              <a:srgbClr val="0473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bject 8">
            <a:extLst>
              <a:ext uri="{FF2B5EF4-FFF2-40B4-BE49-F238E27FC236}">
                <a16:creationId xmlns:a16="http://schemas.microsoft.com/office/drawing/2014/main" id="{E0020960-F2E2-554A-FDEE-62C1DCE06835}"/>
              </a:ext>
            </a:extLst>
          </p:cNvPr>
          <p:cNvSpPr txBox="1"/>
          <p:nvPr/>
        </p:nvSpPr>
        <p:spPr>
          <a:xfrm>
            <a:off x="2498104" y="4792179"/>
            <a:ext cx="1935784" cy="21236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성능 비교</a:t>
            </a:r>
            <a:endParaRPr lang="en-US" altLang="ko-KR" sz="1200" spc="-25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Bold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84271A6-D722-E23A-8DF1-ED246A719958}"/>
              </a:ext>
            </a:extLst>
          </p:cNvPr>
          <p:cNvSpPr txBox="1"/>
          <p:nvPr/>
        </p:nvSpPr>
        <p:spPr>
          <a:xfrm>
            <a:off x="2498104" y="4490896"/>
            <a:ext cx="2444884" cy="2123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spc="-3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dEb"/>
              </a:rPr>
              <a:t>모델 비교</a:t>
            </a:r>
            <a:endParaRPr lang="en-US" altLang="ko-KR" sz="1200" b="1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NeoTTF-dEb"/>
            </a:endParaRPr>
          </a:p>
        </p:txBody>
      </p:sp>
      <p:sp>
        <p:nvSpPr>
          <p:cNvPr id="14" name="object 8">
            <a:extLst>
              <a:ext uri="{FF2B5EF4-FFF2-40B4-BE49-F238E27FC236}">
                <a16:creationId xmlns:a16="http://schemas.microsoft.com/office/drawing/2014/main" id="{A52C33CF-1790-9720-6B83-763B07C260CD}"/>
              </a:ext>
            </a:extLst>
          </p:cNvPr>
          <p:cNvSpPr txBox="1"/>
          <p:nvPr/>
        </p:nvSpPr>
        <p:spPr>
          <a:xfrm>
            <a:off x="4975735" y="4792179"/>
            <a:ext cx="1935784" cy="433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결과 분석</a:t>
            </a:r>
            <a:endParaRPr lang="en-US" altLang="ko-KR" sz="1200" spc="-25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Bold"/>
            </a:endParaRPr>
          </a:p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case </a:t>
            </a:r>
            <a:r>
              <a:rPr lang="ko-KR" altLang="en-US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적용</a:t>
            </a:r>
            <a:endParaRPr lang="en-US" altLang="ko-KR" sz="1200" spc="-25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Bold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ABA9A7D-DE8E-A10E-5F59-23E3004F6061}"/>
              </a:ext>
            </a:extLst>
          </p:cNvPr>
          <p:cNvSpPr txBox="1"/>
          <p:nvPr/>
        </p:nvSpPr>
        <p:spPr>
          <a:xfrm>
            <a:off x="4975735" y="4490896"/>
            <a:ext cx="2444884" cy="2123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spc="-3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dEb"/>
              </a:rPr>
              <a:t>결과 정리 및 요약</a:t>
            </a:r>
            <a:endParaRPr lang="en-US" altLang="ko-KR" sz="1200" b="1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NeoTTF-dEb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51BABD43-7D4A-2247-4E98-8A46844E06E0}"/>
              </a:ext>
            </a:extLst>
          </p:cNvPr>
          <p:cNvSpPr txBox="1"/>
          <p:nvPr/>
        </p:nvSpPr>
        <p:spPr>
          <a:xfrm>
            <a:off x="7491102" y="4792179"/>
            <a:ext cx="1935784" cy="4339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Bold"/>
              </a:rPr>
              <a:t>한계점</a:t>
            </a:r>
            <a:endParaRPr lang="en-US" altLang="ko-KR" sz="1200" spc="-25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Bold"/>
            </a:endParaRPr>
          </a:p>
          <a:p>
            <a:pPr marL="171450" marR="508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200" spc="-2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개선 방안 제안</a:t>
            </a:r>
            <a:endParaRPr lang="en-US" altLang="ko-KR" sz="1200" spc="-25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7614BDE-493A-9762-E25C-CF54BC4120B0}"/>
              </a:ext>
            </a:extLst>
          </p:cNvPr>
          <p:cNvSpPr txBox="1"/>
          <p:nvPr/>
        </p:nvSpPr>
        <p:spPr>
          <a:xfrm>
            <a:off x="7491102" y="4490896"/>
            <a:ext cx="2444884" cy="2123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200" b="1" spc="-3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dEb"/>
              </a:rPr>
              <a:t>고찰</a:t>
            </a:r>
            <a:endParaRPr lang="en-US" altLang="ko-KR" sz="1200" b="1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NeoTTF-dEb"/>
            </a:endParaRPr>
          </a:p>
        </p:txBody>
      </p: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FEC3A73-4AAD-7975-8F7B-993A1BCC3A3D}"/>
              </a:ext>
            </a:extLst>
          </p:cNvPr>
          <p:cNvGrpSpPr/>
          <p:nvPr/>
        </p:nvGrpSpPr>
        <p:grpSpPr>
          <a:xfrm>
            <a:off x="2302774" y="1627730"/>
            <a:ext cx="594167" cy="594000"/>
            <a:chOff x="6096000" y="567159"/>
            <a:chExt cx="594167" cy="594000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D59B0FF-44EB-0A6B-A1B5-66DD9746D278}"/>
                </a:ext>
              </a:extLst>
            </p:cNvPr>
            <p:cNvSpPr/>
            <p:nvPr/>
          </p:nvSpPr>
          <p:spPr>
            <a:xfrm>
              <a:off x="6096000" y="567159"/>
              <a:ext cx="594167" cy="59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CC61D813-B11E-8796-829E-4064168EF04B}"/>
                </a:ext>
              </a:extLst>
            </p:cNvPr>
            <p:cNvSpPr/>
            <p:nvPr/>
          </p:nvSpPr>
          <p:spPr>
            <a:xfrm>
              <a:off x="6227180" y="706055"/>
              <a:ext cx="324091" cy="324092"/>
            </a:xfrm>
            <a:prstGeom prst="ellipse">
              <a:avLst/>
            </a:prstGeom>
            <a:solidFill>
              <a:srgbClr val="0673FF"/>
            </a:solidFill>
            <a:ln>
              <a:solidFill>
                <a:srgbClr val="067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1</a:t>
              </a:r>
              <a:endParaRPr kumimoji="1" lang="ko-Kore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33FA43E3-3F8C-64C8-8CE3-402D68622E45}"/>
              </a:ext>
            </a:extLst>
          </p:cNvPr>
          <p:cNvGrpSpPr/>
          <p:nvPr/>
        </p:nvGrpSpPr>
        <p:grpSpPr>
          <a:xfrm>
            <a:off x="4678651" y="1621588"/>
            <a:ext cx="594167" cy="594000"/>
            <a:chOff x="6096000" y="567159"/>
            <a:chExt cx="594167" cy="594000"/>
          </a:xfrm>
        </p:grpSpPr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F1662145-76CA-72F1-D81E-17553319E14C}"/>
                </a:ext>
              </a:extLst>
            </p:cNvPr>
            <p:cNvSpPr/>
            <p:nvPr/>
          </p:nvSpPr>
          <p:spPr>
            <a:xfrm>
              <a:off x="6096000" y="567159"/>
              <a:ext cx="594167" cy="59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99E8D5C3-52E4-A672-C4F2-510A410F51CE}"/>
                </a:ext>
              </a:extLst>
            </p:cNvPr>
            <p:cNvSpPr/>
            <p:nvPr/>
          </p:nvSpPr>
          <p:spPr>
            <a:xfrm>
              <a:off x="6227180" y="706055"/>
              <a:ext cx="324091" cy="324092"/>
            </a:xfrm>
            <a:prstGeom prst="ellipse">
              <a:avLst/>
            </a:prstGeom>
            <a:solidFill>
              <a:srgbClr val="0673FF"/>
            </a:solidFill>
            <a:ln>
              <a:solidFill>
                <a:srgbClr val="067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2</a:t>
              </a:r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39322BE-10F5-42BD-309C-1C5152B9F39D}"/>
              </a:ext>
            </a:extLst>
          </p:cNvPr>
          <p:cNvGrpSpPr/>
          <p:nvPr/>
        </p:nvGrpSpPr>
        <p:grpSpPr>
          <a:xfrm>
            <a:off x="7230159" y="1638005"/>
            <a:ext cx="594167" cy="594000"/>
            <a:chOff x="6096000" y="567159"/>
            <a:chExt cx="594167" cy="594000"/>
          </a:xfrm>
        </p:grpSpPr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F8036488-5D46-6FE3-44B6-47F1ECFD79C7}"/>
                </a:ext>
              </a:extLst>
            </p:cNvPr>
            <p:cNvSpPr/>
            <p:nvPr/>
          </p:nvSpPr>
          <p:spPr>
            <a:xfrm>
              <a:off x="6096000" y="567159"/>
              <a:ext cx="594167" cy="59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C00B340-4432-C8CE-D5E0-A611A789656E}"/>
                </a:ext>
              </a:extLst>
            </p:cNvPr>
            <p:cNvSpPr/>
            <p:nvPr/>
          </p:nvSpPr>
          <p:spPr>
            <a:xfrm>
              <a:off x="6227180" y="706055"/>
              <a:ext cx="324091" cy="324092"/>
            </a:xfrm>
            <a:prstGeom prst="ellipse">
              <a:avLst/>
            </a:prstGeom>
            <a:solidFill>
              <a:srgbClr val="0673FF"/>
            </a:solidFill>
            <a:ln>
              <a:solidFill>
                <a:srgbClr val="067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3</a:t>
              </a:r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3EF3BFB4-44E9-5BEB-DA8E-39197821A438}"/>
              </a:ext>
            </a:extLst>
          </p:cNvPr>
          <p:cNvGrpSpPr/>
          <p:nvPr/>
        </p:nvGrpSpPr>
        <p:grpSpPr>
          <a:xfrm>
            <a:off x="2302774" y="3857617"/>
            <a:ext cx="594167" cy="594000"/>
            <a:chOff x="6096000" y="567159"/>
            <a:chExt cx="594167" cy="594000"/>
          </a:xfrm>
        </p:grpSpPr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3056FF9B-53DB-3546-CBAC-328C7850872B}"/>
                </a:ext>
              </a:extLst>
            </p:cNvPr>
            <p:cNvSpPr/>
            <p:nvPr/>
          </p:nvSpPr>
          <p:spPr>
            <a:xfrm>
              <a:off x="6096000" y="567159"/>
              <a:ext cx="594167" cy="59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7" name="타원 66">
              <a:extLst>
                <a:ext uri="{FF2B5EF4-FFF2-40B4-BE49-F238E27FC236}">
                  <a16:creationId xmlns:a16="http://schemas.microsoft.com/office/drawing/2014/main" id="{0B034B14-E545-2B74-8424-1A6989E9D6F6}"/>
                </a:ext>
              </a:extLst>
            </p:cNvPr>
            <p:cNvSpPr/>
            <p:nvPr/>
          </p:nvSpPr>
          <p:spPr>
            <a:xfrm>
              <a:off x="6227180" y="706055"/>
              <a:ext cx="324091" cy="324092"/>
            </a:xfrm>
            <a:prstGeom prst="ellipse">
              <a:avLst/>
            </a:prstGeom>
            <a:solidFill>
              <a:srgbClr val="0673FF"/>
            </a:solidFill>
            <a:ln>
              <a:solidFill>
                <a:srgbClr val="067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4</a:t>
              </a:r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68" name="그룹 67">
            <a:extLst>
              <a:ext uri="{FF2B5EF4-FFF2-40B4-BE49-F238E27FC236}">
                <a16:creationId xmlns:a16="http://schemas.microsoft.com/office/drawing/2014/main" id="{E22FB57A-DA0E-8F15-2480-00295BF6965D}"/>
              </a:ext>
            </a:extLst>
          </p:cNvPr>
          <p:cNvGrpSpPr/>
          <p:nvPr/>
        </p:nvGrpSpPr>
        <p:grpSpPr>
          <a:xfrm>
            <a:off x="4678651" y="3857617"/>
            <a:ext cx="594167" cy="594000"/>
            <a:chOff x="6096000" y="567159"/>
            <a:chExt cx="594167" cy="594000"/>
          </a:xfrm>
        </p:grpSpPr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FB935786-C2CE-B73D-AD97-ACEB99292806}"/>
                </a:ext>
              </a:extLst>
            </p:cNvPr>
            <p:cNvSpPr/>
            <p:nvPr/>
          </p:nvSpPr>
          <p:spPr>
            <a:xfrm>
              <a:off x="6096000" y="567159"/>
              <a:ext cx="594167" cy="59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0" name="타원 69">
              <a:extLst>
                <a:ext uri="{FF2B5EF4-FFF2-40B4-BE49-F238E27FC236}">
                  <a16:creationId xmlns:a16="http://schemas.microsoft.com/office/drawing/2014/main" id="{3162FB46-CD34-A3BC-2B58-F3F358964BCE}"/>
                </a:ext>
              </a:extLst>
            </p:cNvPr>
            <p:cNvSpPr/>
            <p:nvPr/>
          </p:nvSpPr>
          <p:spPr>
            <a:xfrm>
              <a:off x="6227180" y="706055"/>
              <a:ext cx="324091" cy="324092"/>
            </a:xfrm>
            <a:prstGeom prst="ellipse">
              <a:avLst/>
            </a:prstGeom>
            <a:solidFill>
              <a:srgbClr val="0673FF"/>
            </a:solidFill>
            <a:ln>
              <a:solidFill>
                <a:srgbClr val="067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5</a:t>
              </a:r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275554E6-3CF0-224A-D6B7-E7D4EEA1A110}"/>
              </a:ext>
            </a:extLst>
          </p:cNvPr>
          <p:cNvGrpSpPr/>
          <p:nvPr/>
        </p:nvGrpSpPr>
        <p:grpSpPr>
          <a:xfrm>
            <a:off x="7226300" y="3857617"/>
            <a:ext cx="594167" cy="594000"/>
            <a:chOff x="6096000" y="567159"/>
            <a:chExt cx="594167" cy="594000"/>
          </a:xfrm>
        </p:grpSpPr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5DB7744-ED34-B8D3-BD33-7B8FB50FF299}"/>
                </a:ext>
              </a:extLst>
            </p:cNvPr>
            <p:cNvSpPr/>
            <p:nvPr/>
          </p:nvSpPr>
          <p:spPr>
            <a:xfrm>
              <a:off x="6096000" y="567159"/>
              <a:ext cx="594167" cy="5940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3" name="타원 72">
              <a:extLst>
                <a:ext uri="{FF2B5EF4-FFF2-40B4-BE49-F238E27FC236}">
                  <a16:creationId xmlns:a16="http://schemas.microsoft.com/office/drawing/2014/main" id="{7CB92001-151B-B518-9E29-BCDB9C4173D4}"/>
                </a:ext>
              </a:extLst>
            </p:cNvPr>
            <p:cNvSpPr/>
            <p:nvPr/>
          </p:nvSpPr>
          <p:spPr>
            <a:xfrm>
              <a:off x="6227180" y="706055"/>
              <a:ext cx="324091" cy="324092"/>
            </a:xfrm>
            <a:prstGeom prst="ellipse">
              <a:avLst/>
            </a:prstGeom>
            <a:solidFill>
              <a:srgbClr val="0673FF"/>
            </a:solidFill>
            <a:ln>
              <a:solidFill>
                <a:srgbClr val="067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dirty="0"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6</a:t>
              </a:r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3615514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, 라인이(가) 표시된 사진&#10;&#10;자동 생성된 설명">
            <a:extLst>
              <a:ext uri="{FF2B5EF4-FFF2-40B4-BE49-F238E27FC236}">
                <a16:creationId xmlns:a16="http://schemas.microsoft.com/office/drawing/2014/main" id="{20C351FF-A0B4-D9FD-1B99-406CEFBC4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730" y="4531234"/>
            <a:ext cx="5769840" cy="1138493"/>
          </a:xfrm>
          <a:prstGeom prst="rect">
            <a:avLst/>
          </a:prstGeom>
        </p:spPr>
      </p:pic>
      <p:pic>
        <p:nvPicPr>
          <p:cNvPr id="6" name="그림 5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FFECE592-AF92-9EA0-2D2B-3A09ADDC96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974" y="1552056"/>
            <a:ext cx="4213866" cy="2793671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3963312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2.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C</a:t>
            </a:r>
            <a:r>
              <a:rPr 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(3)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dropout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및 최적화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(1)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Voice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E8D43C-CFBF-90EF-46EB-D3BD108F78BF}"/>
              </a:ext>
            </a:extLst>
          </p:cNvPr>
          <p:cNvSpPr txBox="1"/>
          <p:nvPr/>
        </p:nvSpPr>
        <p:spPr>
          <a:xfrm>
            <a:off x="6480400" y="4018904"/>
            <a:ext cx="5341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3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⇒</a:t>
            </a:r>
            <a:endParaRPr kumimoji="1" lang="ko-Kore-KR" altLang="en-US" sz="3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6" name="object 12">
            <a:extLst>
              <a:ext uri="{FF2B5EF4-FFF2-40B4-BE49-F238E27FC236}">
                <a16:creationId xmlns:a16="http://schemas.microsoft.com/office/drawing/2014/main" id="{EBB2AE9B-230A-9C4C-C3CB-C25C21C8650A}"/>
              </a:ext>
            </a:extLst>
          </p:cNvPr>
          <p:cNvSpPr txBox="1"/>
          <p:nvPr/>
        </p:nvSpPr>
        <p:spPr>
          <a:xfrm>
            <a:off x="1329554" y="5839334"/>
            <a:ext cx="5150846" cy="77764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20000"/>
              </a:lnSpc>
            </a:pPr>
            <a:r>
              <a:rPr lang="ko-KR" altLang="en-US" sz="1400" b="1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노드</a:t>
            </a:r>
            <a:r>
              <a:rPr lang="ko-KR" altLang="en-US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64</a:t>
            </a:r>
            <a:r>
              <a:rPr lang="ko-KR" altLang="en-US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lang="en-US" altLang="ko-KR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</a:t>
            </a:r>
            <a:r>
              <a:rPr lang="ko-KR" altLang="en-US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-&gt;</a:t>
            </a:r>
            <a:r>
              <a:rPr lang="ko-KR" altLang="en-US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32</a:t>
            </a:r>
            <a:r>
              <a:rPr lang="ko-KR" altLang="en-US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*</a:t>
            </a:r>
            <a:r>
              <a:rPr lang="en-US" altLang="ko-KR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개로 감축</a:t>
            </a:r>
            <a:r>
              <a:rPr lang="en-US" altLang="ko-KR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b="1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Dense </a:t>
            </a:r>
            <a:r>
              <a:rPr lang="ko-KR" altLang="en-US" sz="1400" b="1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레이어 </a:t>
            </a:r>
            <a:r>
              <a:rPr lang="ko-KR" altLang="en-US" sz="1400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추가</a:t>
            </a:r>
            <a:r>
              <a:rPr lang="en-US" altLang="ko-KR" sz="1400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lang="ko-KR" altLang="en-US" sz="1400" dirty="0">
                <a:solidFill>
                  <a:srgbClr val="0673FF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400" b="1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Dropout</a:t>
            </a:r>
            <a:r>
              <a:rPr lang="en-US" altLang="ko-KR" sz="1400" b="1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(0.5)</a:t>
            </a:r>
          </a:p>
          <a:p>
            <a:pPr marR="5080" indent="-441959" algn="ctr">
              <a:lnSpc>
                <a:spcPct val="120000"/>
              </a:lnSpc>
            </a:pPr>
            <a:br>
              <a:rPr lang="en-US" altLang="ko-KR" sz="1400" b="1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en-US" altLang="ko-KR" sz="1400" b="1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&gt;&gt;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b="1" i="0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오버피팅을 방지함</a:t>
            </a:r>
            <a:endParaRPr sz="14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pic>
        <p:nvPicPr>
          <p:cNvPr id="5" name="그림 4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DE668B5E-0B05-CE21-D58E-0072D5814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81" y="1431727"/>
            <a:ext cx="3303671" cy="508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123968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647B3B5-99D4-DBFB-151A-A8B00EE17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09" y="1647832"/>
            <a:ext cx="4974527" cy="3599082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359610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1.(1) Simple ANN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+ Mel 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모델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정의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 2019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object 9">
            <a:extLst>
              <a:ext uri="{FF2B5EF4-FFF2-40B4-BE49-F238E27FC236}">
                <a16:creationId xmlns:a16="http://schemas.microsoft.com/office/drawing/2014/main" id="{E6ECC93E-B4C1-68C1-707B-FD1B2C288AE2}"/>
              </a:ext>
            </a:extLst>
          </p:cNvPr>
          <p:cNvSpPr txBox="1">
            <a:spLocks/>
          </p:cNvSpPr>
          <p:nvPr/>
        </p:nvSpPr>
        <p:spPr>
          <a:xfrm>
            <a:off x="6883018" y="886977"/>
            <a:ext cx="4156827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1.(2) Simple ANN + Dropout + MFCC – 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모델 정의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3DB5BF7-D481-F5FC-8352-CDAEBC1A3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3019" y="1647832"/>
            <a:ext cx="4156827" cy="1444269"/>
          </a:xfrm>
          <a:prstGeom prst="rect">
            <a:avLst/>
          </a:prstGeom>
        </p:spPr>
      </p:pic>
      <p:pic>
        <p:nvPicPr>
          <p:cNvPr id="5" name="그림 4" descr="텍스트, 스크린샷, 라인, 도표이(가) 표시된 사진&#10;&#10;자동 생성된 설명">
            <a:extLst>
              <a:ext uri="{FF2B5EF4-FFF2-40B4-BE49-F238E27FC236}">
                <a16:creationId xmlns:a16="http://schemas.microsoft.com/office/drawing/2014/main" id="{B74D9638-26A5-66F1-0EF4-562D850B46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9176" y="3518231"/>
            <a:ext cx="2512256" cy="1938845"/>
          </a:xfrm>
          <a:prstGeom prst="rect">
            <a:avLst/>
          </a:prstGeom>
        </p:spPr>
      </p:pic>
      <p:pic>
        <p:nvPicPr>
          <p:cNvPr id="6" name="그림 5" descr="텍스트, 스크린샷, 도표, 그래프이(가) 표시된 사진&#10;&#10;자동 생성된 설명">
            <a:extLst>
              <a:ext uri="{FF2B5EF4-FFF2-40B4-BE49-F238E27FC236}">
                <a16:creationId xmlns:a16="http://schemas.microsoft.com/office/drawing/2014/main" id="{06EBDC77-8FEB-FB46-1462-A87980CA22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6516" y="3447373"/>
            <a:ext cx="2619949" cy="2009703"/>
          </a:xfrm>
          <a:prstGeom prst="rect">
            <a:avLst/>
          </a:prstGeom>
        </p:spPr>
      </p:pic>
      <p:sp>
        <p:nvSpPr>
          <p:cNvPr id="8" name="object 12">
            <a:extLst>
              <a:ext uri="{FF2B5EF4-FFF2-40B4-BE49-F238E27FC236}">
                <a16:creationId xmlns:a16="http://schemas.microsoft.com/office/drawing/2014/main" id="{53849820-79A1-B14E-DD4B-E67D9E67F319}"/>
              </a:ext>
            </a:extLst>
          </p:cNvPr>
          <p:cNvSpPr txBox="1"/>
          <p:nvPr/>
        </p:nvSpPr>
        <p:spPr>
          <a:xfrm>
            <a:off x="1725277" y="5457076"/>
            <a:ext cx="3322562" cy="95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indent="-441959" algn="ctr">
              <a:lnSpc>
                <a:spcPct val="150000"/>
              </a:lnSpc>
            </a:pP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옵티마이저  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ore-KR" sz="1400" b="1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Adam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b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손실 함수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-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b="1" i="0" dirty="0">
                <a:solidFill>
                  <a:srgbClr val="0673FF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binary</a:t>
            </a:r>
            <a:r>
              <a:rPr lang="en" altLang="ko-Kore-KR" sz="1400" b="1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_crossentropy</a:t>
            </a:r>
            <a:endParaRPr lang="en-US" altLang="ko-KR" sz="1400" b="0" i="0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marR="5080" indent="-441959" algn="ctr">
              <a:lnSpc>
                <a:spcPct val="150000"/>
              </a:lnSpc>
            </a:pP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&gt;&gt;</a:t>
            </a:r>
            <a:r>
              <a:rPr lang="ko-KR" altLang="en-US" sz="1400" b="0" i="0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모델을 컴파일</a:t>
            </a:r>
            <a:endParaRPr sz="1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172023425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468902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1.(3)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Simple ANN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vs Dropout + MFCC 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모델 비교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비교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 2019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CABF0CE-BFAF-D653-6ECA-9987BCAFE510}"/>
              </a:ext>
            </a:extLst>
          </p:cNvPr>
          <p:cNvSpPr/>
          <p:nvPr/>
        </p:nvSpPr>
        <p:spPr>
          <a:xfrm>
            <a:off x="1406974" y="1460664"/>
            <a:ext cx="9203377" cy="4815445"/>
          </a:xfrm>
          <a:prstGeom prst="roundRect">
            <a:avLst>
              <a:gd name="adj" fmla="val 47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85329F-453E-3856-B9FB-928AB0E0D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716309"/>
              </p:ext>
            </p:extLst>
          </p:nvPr>
        </p:nvGraphicFramePr>
        <p:xfrm>
          <a:off x="1597500" y="1653933"/>
          <a:ext cx="8763470" cy="431838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942">
                  <a:extLst>
                    <a:ext uri="{9D8B030D-6E8A-4147-A177-3AD203B41FA5}">
                      <a16:colId xmlns:a16="http://schemas.microsoft.com/office/drawing/2014/main" val="3097553314"/>
                    </a:ext>
                  </a:extLst>
                </a:gridCol>
                <a:gridCol w="3597764">
                  <a:extLst>
                    <a:ext uri="{9D8B030D-6E8A-4147-A177-3AD203B41FA5}">
                      <a16:colId xmlns:a16="http://schemas.microsoft.com/office/drawing/2014/main" val="680821663"/>
                    </a:ext>
                  </a:extLst>
                </a:gridCol>
                <a:gridCol w="3597764">
                  <a:extLst>
                    <a:ext uri="{9D8B030D-6E8A-4147-A177-3AD203B41FA5}">
                      <a16:colId xmlns:a16="http://schemas.microsoft.com/office/drawing/2014/main" val="2743771540"/>
                    </a:ext>
                  </a:extLst>
                </a:gridCol>
              </a:tblGrid>
              <a:tr h="209828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</a:t>
                      </a:r>
                      <a:r>
                        <a:rPr lang="en-US" altLang="ko-Kore-KR" sz="16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ko-Kore-KR" altLang="en-US" sz="14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SimpleANN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u="none" strike="noStrike" kern="1200" dirty="0">
                          <a:solidFill>
                            <a:srgbClr val="3C3C3C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Simple</a:t>
                      </a:r>
                      <a:r>
                        <a:rPr lang="en-US" altLang="ko-Kore-KR" sz="1200" b="1" u="none" strike="noStrike" kern="1200" dirty="0">
                          <a:solidFill>
                            <a:srgbClr val="3C3C3C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</a:t>
                      </a:r>
                      <a:r>
                        <a:rPr lang="en" altLang="ko-Kore-KR" sz="1200" b="1" u="none" strike="noStrike" kern="1200" dirty="0">
                          <a:solidFill>
                            <a:srgbClr val="3C3C3C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NN  + </a:t>
                      </a:r>
                      <a:r>
                        <a:rPr lang="en-US" altLang="ko-KR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Dropout + MFCC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067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특징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ore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완전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연결된 레이어로 구성됨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Dropout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을 추가하여 과적합 방지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78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•ReLU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활성화 함수 사용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″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45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ore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이진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분류를 위해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Sigmoid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함수 사용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″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61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적합한 데이터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단순한 구조의 입력 데이터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이미지나 시퀀스가 아닌 데이터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90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이미지나 시퀀스가 아닌 데이터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238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구조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Flatten -&gt; Linear(12032, 1024) </a:t>
                      </a:r>
                      <a:b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 ReLU -&gt; Linear(1024, 512) </a:t>
                      </a:r>
                      <a:b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 ReLU -&gt; Linear(512, 256) </a:t>
                      </a:r>
                      <a:b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 ReLU -&gt; Linear(256, 1) -&gt; Sigmoid</a:t>
                      </a:r>
                      <a:endParaRPr lang="ko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Dense(128) -&gt; Dropout(0.5)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Dense(64) -&gt; Dropout(0.5)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Dense(1) -&gt; Sigmoid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631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수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12,350,721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ko-Kore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약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12,416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50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간단한 완전 연결 구조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ReLU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활성화 함수 사용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Dropout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으로 과적합 방지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280438"/>
                  </a:ext>
                </a:extLst>
              </a:tr>
            </a:tbl>
          </a:graphicData>
        </a:graphic>
      </p:graphicFrame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1EE8A94-8DC2-A146-AECC-0AF0EAC2C6CC}"/>
              </a:ext>
            </a:extLst>
          </p:cNvPr>
          <p:cNvCxnSpPr/>
          <p:nvPr/>
        </p:nvCxnSpPr>
        <p:spPr>
          <a:xfrm>
            <a:off x="1597499" y="1960932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[R] 18">
            <a:extLst>
              <a:ext uri="{FF2B5EF4-FFF2-40B4-BE49-F238E27FC236}">
                <a16:creationId xmlns:a16="http://schemas.microsoft.com/office/drawing/2014/main" id="{68380F0A-DE74-70AD-51CD-F004B3AC0122}"/>
              </a:ext>
            </a:extLst>
          </p:cNvPr>
          <p:cNvCxnSpPr/>
          <p:nvPr/>
        </p:nvCxnSpPr>
        <p:spPr>
          <a:xfrm>
            <a:off x="1597499" y="3046020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[R] 19">
            <a:extLst>
              <a:ext uri="{FF2B5EF4-FFF2-40B4-BE49-F238E27FC236}">
                <a16:creationId xmlns:a16="http://schemas.microsoft.com/office/drawing/2014/main" id="{2A84AF47-E9F6-8D66-204E-C1E4D8426024}"/>
              </a:ext>
            </a:extLst>
          </p:cNvPr>
          <p:cNvCxnSpPr/>
          <p:nvPr/>
        </p:nvCxnSpPr>
        <p:spPr>
          <a:xfrm>
            <a:off x="1597499" y="3808020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>
            <a:extLst>
              <a:ext uri="{FF2B5EF4-FFF2-40B4-BE49-F238E27FC236}">
                <a16:creationId xmlns:a16="http://schemas.microsoft.com/office/drawing/2014/main" id="{607DD503-5EFD-AE5C-760D-82EA978C0062}"/>
              </a:ext>
            </a:extLst>
          </p:cNvPr>
          <p:cNvCxnSpPr/>
          <p:nvPr/>
        </p:nvCxnSpPr>
        <p:spPr>
          <a:xfrm>
            <a:off x="1597499" y="4981481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3A663240-3EA7-E92E-2435-97EE545CB9BE}"/>
              </a:ext>
            </a:extLst>
          </p:cNvPr>
          <p:cNvCxnSpPr/>
          <p:nvPr/>
        </p:nvCxnSpPr>
        <p:spPr>
          <a:xfrm>
            <a:off x="1597499" y="5364572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648180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CCCE76-5BAD-DE9E-4B69-090F2D059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09" y="1647833"/>
            <a:ext cx="5038165" cy="2968918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2950158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2.(1)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Simple CNN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정의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 2019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EDD83BDE-435A-16D0-921A-8381C353AFE3}"/>
              </a:ext>
            </a:extLst>
          </p:cNvPr>
          <p:cNvSpPr txBox="1">
            <a:spLocks/>
          </p:cNvSpPr>
          <p:nvPr/>
        </p:nvSpPr>
        <p:spPr>
          <a:xfrm>
            <a:off x="6808011" y="886977"/>
            <a:ext cx="397701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2.(2)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Simple CNN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+ Dropout 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모델 정의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827BB34-0EA6-0330-11C7-5780AA680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8011" y="1647833"/>
            <a:ext cx="5038164" cy="22912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BC2255-87B2-5DC4-AAE8-E38307F5EF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8011" y="4386270"/>
            <a:ext cx="2447185" cy="1703474"/>
          </a:xfrm>
          <a:prstGeom prst="rect">
            <a:avLst/>
          </a:prstGeom>
        </p:spPr>
      </p:pic>
      <p:pic>
        <p:nvPicPr>
          <p:cNvPr id="6" name="그림 5" descr="텍스트, 도표, 라인, 그래프이(가) 표시된 사진&#10;&#10;자동 생성된 설명">
            <a:extLst>
              <a:ext uri="{FF2B5EF4-FFF2-40B4-BE49-F238E27FC236}">
                <a16:creationId xmlns:a16="http://schemas.microsoft.com/office/drawing/2014/main" id="{8416F082-8FA6-301B-EEFD-67D348CE56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55196" y="4330590"/>
            <a:ext cx="2376000" cy="175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159305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4" y="886977"/>
            <a:ext cx="4689026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2.(3)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Simple CNN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vs Dropout 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모델 비교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비교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 2019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CABF0CE-BFAF-D653-6ECA-9987BCAFE510}"/>
              </a:ext>
            </a:extLst>
          </p:cNvPr>
          <p:cNvSpPr/>
          <p:nvPr/>
        </p:nvSpPr>
        <p:spPr>
          <a:xfrm>
            <a:off x="1406974" y="1460664"/>
            <a:ext cx="9203377" cy="4810989"/>
          </a:xfrm>
          <a:prstGeom prst="roundRect">
            <a:avLst>
              <a:gd name="adj" fmla="val 47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85329F-453E-3856-B9FB-928AB0E0D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3335347"/>
              </p:ext>
            </p:extLst>
          </p:nvPr>
        </p:nvGraphicFramePr>
        <p:xfrm>
          <a:off x="1597500" y="1653933"/>
          <a:ext cx="8763470" cy="45927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67942">
                  <a:extLst>
                    <a:ext uri="{9D8B030D-6E8A-4147-A177-3AD203B41FA5}">
                      <a16:colId xmlns:a16="http://schemas.microsoft.com/office/drawing/2014/main" val="3097553314"/>
                    </a:ext>
                  </a:extLst>
                </a:gridCol>
                <a:gridCol w="3597764">
                  <a:extLst>
                    <a:ext uri="{9D8B030D-6E8A-4147-A177-3AD203B41FA5}">
                      <a16:colId xmlns:a16="http://schemas.microsoft.com/office/drawing/2014/main" val="680821663"/>
                    </a:ext>
                  </a:extLst>
                </a:gridCol>
                <a:gridCol w="3597764">
                  <a:extLst>
                    <a:ext uri="{9D8B030D-6E8A-4147-A177-3AD203B41FA5}">
                      <a16:colId xmlns:a16="http://schemas.microsoft.com/office/drawing/2014/main" val="2743771540"/>
                    </a:ext>
                  </a:extLst>
                </a:gridCol>
              </a:tblGrid>
              <a:tr h="209828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</a:t>
                      </a:r>
                      <a:r>
                        <a:rPr lang="en-US" altLang="ko-Kore-KR" sz="16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ko-Kore-KR" altLang="en-US" sz="14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rgbClr val="3C3C3C"/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Simple</a:t>
                      </a:r>
                      <a:r>
                        <a:rPr lang="en-US" altLang="ko-KR" sz="1200" b="1" dirty="0">
                          <a:solidFill>
                            <a:srgbClr val="3C3C3C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CNN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b="1" u="none" strike="noStrike" kern="1200" dirty="0">
                          <a:solidFill>
                            <a:srgbClr val="3C3C3C"/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SimpleCNN  + </a:t>
                      </a:r>
                      <a:r>
                        <a:rPr lang="en-US" altLang="ko-KR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Dropout + MFCC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067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특징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합성곱 레이어와 풀링 레이어 사용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합성곱 레이어와 풀링 레이어 사용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78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완전 연결된 레이어로 분류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Dropout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을 추가하여 과적합 방지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45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이미지 처리에 특히 효과적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61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적합한 데이터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이미지 데이터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공간적 특징 추출이 필요한 경우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90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공간적 특징 추출이 필요한 경우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238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구조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Conv2d(1, 32) -&gt; ReLU -&gt; MaxPool2d -&gt; Conv2d(32, 64) -&gt; ReLU -&gt; MaxPool2d -&gt; Linear(64 * 16 * 47, 1024) -&gt; ReLU -&gt; </a:t>
                      </a:r>
                      <a:b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Linear(1024, 512) -&gt; ReLU -&gt; Linear(512, 256) </a:t>
                      </a:r>
                      <a:b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 Linear(256, 1) -&gt; Sigmoid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Conv1D(128) -&gt; ReLU -&gt; MaxPooling1D -&gt; </a:t>
                      </a:r>
                      <a:b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Dropout(0.5) -&gt; Conv1D(64) -&gt; ReLU -&gt;</a:t>
                      </a:r>
                      <a:b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MaxPooling1D -&gt; Dropout(0.5) -&gt; </a:t>
                      </a:r>
                      <a:b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Flatten -&gt; Dense(64) -&gt; ReLU -&gt;</a:t>
                      </a:r>
                      <a:b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Dense(1) -&gt; Sigmoid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631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수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7,177,857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52,289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50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Convolutional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레이어와 </a:t>
                      </a: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Max Pooling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사용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ReLU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활성화 함수 사용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Dropout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으로 과적합 방지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ReLU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활성화 함수 사용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280438"/>
                  </a:ext>
                </a:extLst>
              </a:tr>
            </a:tbl>
          </a:graphicData>
        </a:graphic>
      </p:graphicFrame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1EE8A94-8DC2-A146-AECC-0AF0EAC2C6CC}"/>
              </a:ext>
            </a:extLst>
          </p:cNvPr>
          <p:cNvCxnSpPr/>
          <p:nvPr/>
        </p:nvCxnSpPr>
        <p:spPr>
          <a:xfrm>
            <a:off x="1597499" y="1979220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2DA790F2-F217-23E3-2C88-6D65DD652EA0}"/>
              </a:ext>
            </a:extLst>
          </p:cNvPr>
          <p:cNvCxnSpPr/>
          <p:nvPr/>
        </p:nvCxnSpPr>
        <p:spPr>
          <a:xfrm>
            <a:off x="1597499" y="3057450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68D214D9-B9D5-A4A2-B025-8EA8C0594864}"/>
              </a:ext>
            </a:extLst>
          </p:cNvPr>
          <p:cNvCxnSpPr/>
          <p:nvPr/>
        </p:nvCxnSpPr>
        <p:spPr>
          <a:xfrm>
            <a:off x="1597499" y="3827070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id="{8B72E64C-C6D7-7B2A-0EB7-7D36C6DCFC50}"/>
              </a:ext>
            </a:extLst>
          </p:cNvPr>
          <p:cNvCxnSpPr/>
          <p:nvPr/>
        </p:nvCxnSpPr>
        <p:spPr>
          <a:xfrm>
            <a:off x="1597499" y="5259630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id="{F60A478D-D1E0-0D41-675A-C89B626A2CB6}"/>
              </a:ext>
            </a:extLst>
          </p:cNvPr>
          <p:cNvCxnSpPr/>
          <p:nvPr/>
        </p:nvCxnSpPr>
        <p:spPr>
          <a:xfrm>
            <a:off x="1597499" y="5640630"/>
            <a:ext cx="876346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5680446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3" y="886977"/>
            <a:ext cx="449915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3.(1)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Custom Model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(Resnet101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기반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) 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정의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 2019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" name="object 9">
            <a:extLst>
              <a:ext uri="{FF2B5EF4-FFF2-40B4-BE49-F238E27FC236}">
                <a16:creationId xmlns:a16="http://schemas.microsoft.com/office/drawing/2014/main" id="{EDD83BDE-435A-16D0-921A-8381C353AFE3}"/>
              </a:ext>
            </a:extLst>
          </p:cNvPr>
          <p:cNvSpPr txBox="1">
            <a:spLocks/>
          </p:cNvSpPr>
          <p:nvPr/>
        </p:nvSpPr>
        <p:spPr>
          <a:xfrm>
            <a:off x="6808011" y="886977"/>
            <a:ext cx="4823185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3.(2)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Custom Model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(Resnet202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기반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) 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정의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4C6D9F5-5E13-A944-F8CA-721A642DA8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809" y="1647833"/>
            <a:ext cx="4817982" cy="2968918"/>
          </a:xfrm>
          <a:prstGeom prst="rect">
            <a:avLst/>
          </a:prstGeom>
        </p:spPr>
      </p:pic>
      <p:pic>
        <p:nvPicPr>
          <p:cNvPr id="10" name="그림 9" descr="도표, 텍스트, 그래프, 라인이(가) 표시된 사진&#10;&#10;자동 생성된 설명">
            <a:extLst>
              <a:ext uri="{FF2B5EF4-FFF2-40B4-BE49-F238E27FC236}">
                <a16:creationId xmlns:a16="http://schemas.microsoft.com/office/drawing/2014/main" id="{637B6D08-E418-6ACD-126C-9675FA1F25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6404" y="4616751"/>
            <a:ext cx="3020288" cy="2179475"/>
          </a:xfrm>
          <a:prstGeom prst="rect">
            <a:avLst/>
          </a:prstGeom>
        </p:spPr>
      </p:pic>
      <p:pic>
        <p:nvPicPr>
          <p:cNvPr id="11" name="그림 10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8565E390-9DC1-0CF8-0E85-1DCDACA440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9521" y="4616751"/>
            <a:ext cx="3038981" cy="22412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7BFABD-381F-A3FA-5BE7-A8A1F5DBE2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8011" y="1591060"/>
            <a:ext cx="4107415" cy="302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293723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3" y="886977"/>
            <a:ext cx="4499151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3.(3)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LSTM –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모델 정의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모델링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 2019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9D7E8C2-06DD-D3B9-F270-0151D618DE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783" y="1647833"/>
            <a:ext cx="3420851" cy="1347791"/>
          </a:xfrm>
          <a:prstGeom prst="rect">
            <a:avLst/>
          </a:prstGeom>
        </p:spPr>
      </p:pic>
      <p:pic>
        <p:nvPicPr>
          <p:cNvPr id="4" name="그림 3" descr="텍스트, 도표, 그래프, 라인이(가) 표시된 사진&#10;&#10;자동 생성된 설명">
            <a:extLst>
              <a:ext uri="{FF2B5EF4-FFF2-40B4-BE49-F238E27FC236}">
                <a16:creationId xmlns:a16="http://schemas.microsoft.com/office/drawing/2014/main" id="{5D6ADE32-EDA1-D030-A059-371A7F45C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403" y="3438450"/>
            <a:ext cx="2951610" cy="224109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4C6D9F5-5E13-A944-F8CA-721A642DA8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67344" y="1647833"/>
            <a:ext cx="5716957" cy="352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525482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>
            <a:spLocks noGrp="1"/>
          </p:cNvSpPr>
          <p:nvPr>
            <p:ph type="title" idx="4294967295"/>
          </p:nvPr>
        </p:nvSpPr>
        <p:spPr>
          <a:xfrm>
            <a:off x="1406973" y="886977"/>
            <a:ext cx="11064843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3.(4)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Custom Model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(Resnet101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기반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) vs Custom Model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(Resnet202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기반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) </a:t>
            </a:r>
            <a:r>
              <a:rPr lang="en-US" altLang="ko-KR" sz="1600" b="1" dirty="0">
                <a:solidFill>
                  <a:srgbClr val="0673FF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dEb"/>
              </a:rPr>
              <a:t>vs</a:t>
            </a:r>
            <a:r>
              <a:rPr lang="en-US" altLang="ko-KR" sz="16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dEb"/>
              </a:rPr>
              <a:t> </a:t>
            </a:r>
            <a:r>
              <a:rPr lang="en-US" altLang="ko-Kore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LSTM</a:t>
            </a:r>
            <a:r>
              <a:rPr lang="en-US" altLang="ko-KR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 </a:t>
            </a:r>
            <a:r>
              <a:rPr lang="ko-KR" altLang="en-US" sz="1600" b="1" dirty="0">
                <a:solidFill>
                  <a:srgbClr val="0473FF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NeoTTF-dEb"/>
              </a:rPr>
              <a:t>모델 비교</a:t>
            </a:r>
            <a:endParaRPr sz="1600" b="1" dirty="0">
              <a:solidFill>
                <a:srgbClr val="0473FF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NeoTTF-dEb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C229B7-A350-F9C6-5911-7D5316DF5462}"/>
              </a:ext>
            </a:extLst>
          </p:cNvPr>
          <p:cNvSpPr txBox="1"/>
          <p:nvPr/>
        </p:nvSpPr>
        <p:spPr>
          <a:xfrm>
            <a:off x="329985" y="194400"/>
            <a:ext cx="279058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모델 비교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–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(2)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 2019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CABF0CE-BFAF-D653-6ECA-9987BCAFE510}"/>
              </a:ext>
            </a:extLst>
          </p:cNvPr>
          <p:cNvSpPr/>
          <p:nvPr/>
        </p:nvSpPr>
        <p:spPr>
          <a:xfrm>
            <a:off x="1406974" y="1460664"/>
            <a:ext cx="10137326" cy="4381336"/>
          </a:xfrm>
          <a:prstGeom prst="roundRect">
            <a:avLst>
              <a:gd name="adj" fmla="val 476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5085329F-453E-3856-B9FB-928AB0E0D9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3495691"/>
              </p:ext>
            </p:extLst>
          </p:nvPr>
        </p:nvGraphicFramePr>
        <p:xfrm>
          <a:off x="1597500" y="1653933"/>
          <a:ext cx="9718199" cy="43385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7600">
                  <a:extLst>
                    <a:ext uri="{9D8B030D-6E8A-4147-A177-3AD203B41FA5}">
                      <a16:colId xmlns:a16="http://schemas.microsoft.com/office/drawing/2014/main" val="3097553314"/>
                    </a:ext>
                  </a:extLst>
                </a:gridCol>
                <a:gridCol w="3232150">
                  <a:extLst>
                    <a:ext uri="{9D8B030D-6E8A-4147-A177-3AD203B41FA5}">
                      <a16:colId xmlns:a16="http://schemas.microsoft.com/office/drawing/2014/main" val="680821663"/>
                    </a:ext>
                  </a:extLst>
                </a:gridCol>
                <a:gridCol w="3232150">
                  <a:extLst>
                    <a:ext uri="{9D8B030D-6E8A-4147-A177-3AD203B41FA5}">
                      <a16:colId xmlns:a16="http://schemas.microsoft.com/office/drawing/2014/main" val="2743771540"/>
                    </a:ext>
                  </a:extLst>
                </a:gridCol>
                <a:gridCol w="2146299">
                  <a:extLst>
                    <a:ext uri="{9D8B030D-6E8A-4147-A177-3AD203B41FA5}">
                      <a16:colId xmlns:a16="http://schemas.microsoft.com/office/drawing/2014/main" val="1650787563"/>
                    </a:ext>
                  </a:extLst>
                </a:gridCol>
              </a:tblGrid>
              <a:tr h="209828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모델</a:t>
                      </a:r>
                      <a:r>
                        <a:rPr lang="en-US" altLang="ko-Kore-KR" sz="16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endParaRPr lang="ko-Kore-KR" altLang="en-US" sz="14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ko-KR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Custom Model</a:t>
                      </a:r>
                      <a:r>
                        <a:rPr lang="ko-KR" altLang="en-US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(Resnet101</a:t>
                      </a:r>
                      <a:r>
                        <a:rPr lang="ko-KR" altLang="en-US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 기반</a:t>
                      </a:r>
                      <a:r>
                        <a:rPr lang="en-US" altLang="ko-KR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)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Custom Model</a:t>
                      </a:r>
                      <a:r>
                        <a:rPr lang="ko-KR" altLang="en-US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 </a:t>
                      </a:r>
                      <a:r>
                        <a:rPr lang="en-US" altLang="ko-KR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(Resnet202</a:t>
                      </a:r>
                      <a:r>
                        <a:rPr lang="ko-KR" altLang="en-US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 기반</a:t>
                      </a:r>
                      <a:r>
                        <a:rPr lang="en-US" altLang="ko-KR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) 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1" dirty="0">
                          <a:solidFill>
                            <a:srgbClr val="0473FF"/>
                          </a:solidFill>
                          <a:latin typeface="Apple SD Gothic Neo SemiBold" panose="02000300000000000000" pitchFamily="2" charset="-127"/>
                          <a:ea typeface="Apple SD Gothic Neo SemiBold" panose="02000300000000000000" pitchFamily="2" charset="-127"/>
                          <a:cs typeface="NanumSquareNeoTTF-dEb"/>
                        </a:rPr>
                        <a:t>LSTM</a:t>
                      </a:r>
                      <a:endParaRPr lang="ko-Kore-KR" altLang="en-US" sz="1200" b="1" dirty="0">
                        <a:solidFill>
                          <a:srgbClr val="3C3C3C"/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90677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주요 특징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en" altLang="ko-Kore-KR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ResNet101 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아키텍처 기반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ResNet202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아키텍처 기반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시계열 데이터에 적합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4178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전이 학습을 통해 성능 향상 가능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전이 학습을 통해 성능 향상 가능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LSTM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레이어 사용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6451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이미지 특성 추출을 위해 사전 훈련된 모델 사용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61848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적합한 데이터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이미지 데이터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이미지 데이터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시계열 데이터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439081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대규모 이미지 데이터</a:t>
                      </a:r>
                      <a:r>
                        <a:rPr lang="en-US" altLang="ko-KR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딥러닝 태스크에 적합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대규모 이미지 데이터</a:t>
                      </a:r>
                      <a:r>
                        <a:rPr lang="en-US" altLang="ko-KR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50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딥러닝 태스크에 적합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•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시계열 데이터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연속적인 특징 추출 필요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0238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sz="1200" b="0" u="none" strike="noStrike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effectLst/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구조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ResNet101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의 특성 추출기 부분 </a:t>
                      </a:r>
                      <a:b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 </a:t>
                      </a: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AdaptiveAvgPool2d -&gt; Flatten -&gt; </a:t>
                      </a:r>
                      <a:b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Linear -&gt; Sigmoid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ResNet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202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의 특성 추출기 부분 </a:t>
                      </a:r>
                      <a:b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-&gt; </a:t>
                      </a: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AdaptiveAvgPool2d -&gt; Flatten -&gt; </a:t>
                      </a:r>
                      <a:b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en-US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Linear -&gt; Sigmoid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LSTM(128) -&gt; Dropout(0.5) -&gt; Dense(64) -&gt; Sigmoid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363184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파라미터</a:t>
                      </a:r>
                      <a:r>
                        <a:rPr lang="ko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수</a:t>
                      </a:r>
                      <a:endParaRPr lang="ko-Kore-KR" altLang="en-US" sz="1200" b="0" dirty="0">
                        <a:solidFill>
                          <a:schemeClr val="bg2">
                            <a:lumMod val="75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42,497,969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41,498,841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약 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93,057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41503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ko-Kore-KR" altLang="en-US" sz="1200" b="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특징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사전 훈련된 </a:t>
                      </a: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ResNet101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아키텍처 사용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전이 학습에 적합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사전 훈련된 </a:t>
                      </a: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ResNet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202</a:t>
                      </a: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 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아키텍처 사용</a:t>
                      </a:r>
                      <a: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, </a:t>
                      </a:r>
                      <a:br>
                        <a:rPr lang="en-US" altLang="ko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</a:b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전이 학습에 적합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ore-KR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LSTM</a:t>
                      </a:r>
                      <a:r>
                        <a:rPr lang="ko-KR" altLang="en-US" sz="1200" dirty="0">
                          <a:solidFill>
                            <a:schemeClr val="bg2">
                              <a:lumMod val="50000"/>
                            </a:schemeClr>
                          </a:solidFill>
                          <a:latin typeface="Apple SD Gothic Neo" panose="02000300000000000000" pitchFamily="2" charset="-127"/>
                          <a:ea typeface="Apple SD Gothic Neo" panose="02000300000000000000" pitchFamily="2" charset="-127"/>
                        </a:rPr>
                        <a:t>을 사용하여 시계열 데이터에 적합</a:t>
                      </a:r>
                      <a:endParaRPr lang="ko-Kore-KR" altLang="en-US" sz="1200" dirty="0">
                        <a:solidFill>
                          <a:schemeClr val="bg2">
                            <a:lumMod val="50000"/>
                          </a:schemeClr>
                        </a:solidFill>
                        <a:latin typeface="Apple SD Gothic Neo" panose="02000300000000000000" pitchFamily="2" charset="-127"/>
                        <a:ea typeface="Apple SD Gothic Neo" panose="02000300000000000000" pitchFamily="2" charset="-127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8280438"/>
                  </a:ext>
                </a:extLst>
              </a:tr>
            </a:tbl>
          </a:graphicData>
        </a:graphic>
      </p:graphicFrame>
      <p:cxnSp>
        <p:nvCxnSpPr>
          <p:cNvPr id="12" name="직선 연결선[R] 11">
            <a:extLst>
              <a:ext uri="{FF2B5EF4-FFF2-40B4-BE49-F238E27FC236}">
                <a16:creationId xmlns:a16="http://schemas.microsoft.com/office/drawing/2014/main" id="{21EE8A94-8DC2-A146-AECC-0AF0EAC2C6CC}"/>
              </a:ext>
            </a:extLst>
          </p:cNvPr>
          <p:cNvCxnSpPr>
            <a:cxnSpLocks/>
          </p:cNvCxnSpPr>
          <p:nvPr/>
        </p:nvCxnSpPr>
        <p:spPr>
          <a:xfrm>
            <a:off x="1597499" y="1961290"/>
            <a:ext cx="96083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" name="직선 연결선[R] 1">
            <a:extLst>
              <a:ext uri="{FF2B5EF4-FFF2-40B4-BE49-F238E27FC236}">
                <a16:creationId xmlns:a16="http://schemas.microsoft.com/office/drawing/2014/main" id="{563F231C-CEA3-D44D-9D20-81299C95F8EF}"/>
              </a:ext>
            </a:extLst>
          </p:cNvPr>
          <p:cNvCxnSpPr>
            <a:cxnSpLocks/>
          </p:cNvCxnSpPr>
          <p:nvPr/>
        </p:nvCxnSpPr>
        <p:spPr>
          <a:xfrm>
            <a:off x="1597499" y="3063949"/>
            <a:ext cx="96083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F46B10E2-5F3A-1709-0032-CFA9EA8CF42A}"/>
              </a:ext>
            </a:extLst>
          </p:cNvPr>
          <p:cNvCxnSpPr>
            <a:cxnSpLocks/>
          </p:cNvCxnSpPr>
          <p:nvPr/>
        </p:nvCxnSpPr>
        <p:spPr>
          <a:xfrm>
            <a:off x="1597499" y="3897667"/>
            <a:ext cx="96083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[R] 7">
            <a:extLst>
              <a:ext uri="{FF2B5EF4-FFF2-40B4-BE49-F238E27FC236}">
                <a16:creationId xmlns:a16="http://schemas.microsoft.com/office/drawing/2014/main" id="{4DBBA316-7276-7F72-2800-68E231099C98}"/>
              </a:ext>
            </a:extLst>
          </p:cNvPr>
          <p:cNvCxnSpPr>
            <a:cxnSpLocks/>
          </p:cNvCxnSpPr>
          <p:nvPr/>
        </p:nvCxnSpPr>
        <p:spPr>
          <a:xfrm>
            <a:off x="1597499" y="4803103"/>
            <a:ext cx="96083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[R] 9">
            <a:extLst>
              <a:ext uri="{FF2B5EF4-FFF2-40B4-BE49-F238E27FC236}">
                <a16:creationId xmlns:a16="http://schemas.microsoft.com/office/drawing/2014/main" id="{D605C77C-CE2F-580A-A11B-D2AB6B06CF82}"/>
              </a:ext>
            </a:extLst>
          </p:cNvPr>
          <p:cNvCxnSpPr>
            <a:cxnSpLocks/>
          </p:cNvCxnSpPr>
          <p:nvPr/>
        </p:nvCxnSpPr>
        <p:spPr>
          <a:xfrm>
            <a:off x="1597499" y="5170656"/>
            <a:ext cx="960838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6638081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17">
            <a:extLst>
              <a:ext uri="{FF2B5EF4-FFF2-40B4-BE49-F238E27FC236}">
                <a16:creationId xmlns:a16="http://schemas.microsoft.com/office/drawing/2014/main" id="{F0154D19-8EB6-92A9-E0AA-86D72EA08123}"/>
              </a:ext>
            </a:extLst>
          </p:cNvPr>
          <p:cNvSpPr txBox="1"/>
          <p:nvPr/>
        </p:nvSpPr>
        <p:spPr>
          <a:xfrm>
            <a:off x="1531182" y="1250870"/>
            <a:ext cx="5407800" cy="3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 Neo Regular"/>
              </a:rPr>
              <a:t>점수 산정 방식</a:t>
            </a:r>
            <a:endParaRPr sz="20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3FC9B-8AEA-A53F-48E4-C827AA2F4B07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 정리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169B4CF-7E42-2621-961A-12B563CB5D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86" y="2477598"/>
            <a:ext cx="4766218" cy="172761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31F83B9-2F41-9399-5331-431823F573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626"/>
          <a:stretch/>
        </p:blipFill>
        <p:spPr>
          <a:xfrm>
            <a:off x="5096204" y="2339473"/>
            <a:ext cx="6785863" cy="32917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6BFC3D-4380-EB36-2B75-2FB701F6EB55}"/>
              </a:ext>
            </a:extLst>
          </p:cNvPr>
          <p:cNvSpPr txBox="1"/>
          <p:nvPr/>
        </p:nvSpPr>
        <p:spPr>
          <a:xfrm>
            <a:off x="5143495" y="1953447"/>
            <a:ext cx="606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코드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F5B2D5-3B7D-D95A-280C-FB4C8EA6753F}"/>
              </a:ext>
            </a:extLst>
          </p:cNvPr>
          <p:cNvSpPr txBox="1"/>
          <p:nvPr/>
        </p:nvSpPr>
        <p:spPr>
          <a:xfrm>
            <a:off x="1225333" y="1953447"/>
            <a:ext cx="10775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9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🟡</a:t>
            </a:r>
            <a:r>
              <a:rPr kumimoji="1" lang="en-US" altLang="ko-Kore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kumimoji="1" lang="en-US" altLang="ko-KR" sz="12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ROC Curve</a:t>
            </a:r>
            <a:endParaRPr kumimoji="1" lang="ko-Kore-KR" altLang="en-US" sz="12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073164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7B789F67-D13C-C0F4-03AF-7438D2DD25AA}"/>
              </a:ext>
            </a:extLst>
          </p:cNvPr>
          <p:cNvSpPr/>
          <p:nvPr/>
        </p:nvSpPr>
        <p:spPr>
          <a:xfrm>
            <a:off x="750386" y="799510"/>
            <a:ext cx="10682605" cy="5574030"/>
          </a:xfrm>
          <a:custGeom>
            <a:avLst/>
            <a:gdLst/>
            <a:ahLst/>
            <a:cxnLst/>
            <a:rect l="l" t="t" r="r" b="b"/>
            <a:pathLst>
              <a:path w="10682605" h="5574030">
                <a:moveTo>
                  <a:pt x="10502099" y="0"/>
                </a:moveTo>
                <a:lnTo>
                  <a:pt x="179997" y="0"/>
                </a:lnTo>
                <a:lnTo>
                  <a:pt x="132144" y="6430"/>
                </a:lnTo>
                <a:lnTo>
                  <a:pt x="89146" y="24576"/>
                </a:lnTo>
                <a:lnTo>
                  <a:pt x="52717" y="52722"/>
                </a:lnTo>
                <a:lnTo>
                  <a:pt x="24573" y="89152"/>
                </a:lnTo>
                <a:lnTo>
                  <a:pt x="6429" y="132149"/>
                </a:lnTo>
                <a:lnTo>
                  <a:pt x="0" y="179997"/>
                </a:lnTo>
                <a:lnTo>
                  <a:pt x="0" y="5393690"/>
                </a:lnTo>
                <a:lnTo>
                  <a:pt x="6429" y="5441538"/>
                </a:lnTo>
                <a:lnTo>
                  <a:pt x="24573" y="5484534"/>
                </a:lnTo>
                <a:lnTo>
                  <a:pt x="52717" y="5520964"/>
                </a:lnTo>
                <a:lnTo>
                  <a:pt x="89146" y="5549110"/>
                </a:lnTo>
                <a:lnTo>
                  <a:pt x="132144" y="5567256"/>
                </a:lnTo>
                <a:lnTo>
                  <a:pt x="179997" y="5573687"/>
                </a:lnTo>
                <a:lnTo>
                  <a:pt x="10502099" y="5573687"/>
                </a:lnTo>
                <a:lnTo>
                  <a:pt x="10549947" y="5567256"/>
                </a:lnTo>
                <a:lnTo>
                  <a:pt x="10592944" y="5549110"/>
                </a:lnTo>
                <a:lnTo>
                  <a:pt x="10629374" y="5520964"/>
                </a:lnTo>
                <a:lnTo>
                  <a:pt x="10657520" y="5484534"/>
                </a:lnTo>
                <a:lnTo>
                  <a:pt x="10675666" y="5441538"/>
                </a:lnTo>
                <a:lnTo>
                  <a:pt x="10682097" y="5393690"/>
                </a:lnTo>
                <a:lnTo>
                  <a:pt x="10682097" y="179997"/>
                </a:lnTo>
                <a:lnTo>
                  <a:pt x="10675666" y="132149"/>
                </a:lnTo>
                <a:lnTo>
                  <a:pt x="10657520" y="89152"/>
                </a:lnTo>
                <a:lnTo>
                  <a:pt x="10629374" y="52722"/>
                </a:lnTo>
                <a:lnTo>
                  <a:pt x="10592944" y="24576"/>
                </a:lnTo>
                <a:lnTo>
                  <a:pt x="10549947" y="6430"/>
                </a:lnTo>
                <a:lnTo>
                  <a:pt x="10502099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object 8">
            <a:extLst>
              <a:ext uri="{FF2B5EF4-FFF2-40B4-BE49-F238E27FC236}">
                <a16:creationId xmlns:a16="http://schemas.microsoft.com/office/drawing/2014/main" id="{8FA16446-ACD5-A2BB-B486-926A49CE3201}"/>
              </a:ext>
            </a:extLst>
          </p:cNvPr>
          <p:cNvSpPr/>
          <p:nvPr/>
        </p:nvSpPr>
        <p:spPr>
          <a:xfrm>
            <a:off x="1882771" y="5304339"/>
            <a:ext cx="8232445" cy="45719"/>
          </a:xfrm>
          <a:custGeom>
            <a:avLst/>
            <a:gdLst/>
            <a:ahLst/>
            <a:cxnLst/>
            <a:rect l="l" t="t" r="r" b="b"/>
            <a:pathLst>
              <a:path w="7769225">
                <a:moveTo>
                  <a:pt x="0" y="0"/>
                </a:moveTo>
                <a:lnTo>
                  <a:pt x="7768805" y="0"/>
                </a:lnTo>
              </a:path>
            </a:pathLst>
          </a:custGeom>
          <a:ln w="3175">
            <a:solidFill>
              <a:srgbClr val="3B3B3B"/>
            </a:solidFill>
          </a:ln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F0154D19-8EB6-92A9-E0AA-86D72EA08123}"/>
              </a:ext>
            </a:extLst>
          </p:cNvPr>
          <p:cNvSpPr txBox="1"/>
          <p:nvPr/>
        </p:nvSpPr>
        <p:spPr>
          <a:xfrm>
            <a:off x="1531182" y="1250870"/>
            <a:ext cx="5407800" cy="3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5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분석</a:t>
            </a:r>
            <a:endParaRPr sz="20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 Neo Regular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3FC9B-8AEA-A53F-48E4-C827AA2F4B07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 정리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C0314C4-4FF1-19D1-0314-B051B3567C1D}"/>
              </a:ext>
            </a:extLst>
          </p:cNvPr>
          <p:cNvSpPr/>
          <p:nvPr/>
        </p:nvSpPr>
        <p:spPr>
          <a:xfrm>
            <a:off x="2394329" y="2765640"/>
            <a:ext cx="234000" cy="2534400"/>
          </a:xfrm>
          <a:prstGeom prst="rect">
            <a:avLst/>
          </a:prstGeom>
          <a:solidFill>
            <a:srgbClr val="0673FF"/>
          </a:solidFill>
          <a:ln>
            <a:solidFill>
              <a:srgbClr val="067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903CB7-7DD9-416D-A963-2FE8049844EF}"/>
              </a:ext>
            </a:extLst>
          </p:cNvPr>
          <p:cNvSpPr/>
          <p:nvPr/>
        </p:nvSpPr>
        <p:spPr>
          <a:xfrm>
            <a:off x="3149387" y="2705038"/>
            <a:ext cx="234000" cy="2592000"/>
          </a:xfrm>
          <a:prstGeom prst="rect">
            <a:avLst/>
          </a:prstGeom>
          <a:solidFill>
            <a:srgbClr val="0673FF"/>
          </a:solidFill>
          <a:ln>
            <a:solidFill>
              <a:srgbClr val="067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DDD6456-D4F4-57AA-6F90-F473C7EC6B71}"/>
              </a:ext>
            </a:extLst>
          </p:cNvPr>
          <p:cNvSpPr/>
          <p:nvPr/>
        </p:nvSpPr>
        <p:spPr>
          <a:xfrm>
            <a:off x="3904445" y="2649816"/>
            <a:ext cx="234000" cy="2649600"/>
          </a:xfrm>
          <a:prstGeom prst="rect">
            <a:avLst/>
          </a:prstGeom>
          <a:solidFill>
            <a:srgbClr val="0673FF"/>
          </a:solidFill>
          <a:ln>
            <a:solidFill>
              <a:srgbClr val="067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A921B0E-8B61-3E1B-E8A8-44C7E925031F}"/>
              </a:ext>
            </a:extLst>
          </p:cNvPr>
          <p:cNvSpPr/>
          <p:nvPr/>
        </p:nvSpPr>
        <p:spPr>
          <a:xfrm>
            <a:off x="4659504" y="2481016"/>
            <a:ext cx="234000" cy="2822400"/>
          </a:xfrm>
          <a:prstGeom prst="rect">
            <a:avLst/>
          </a:prstGeom>
          <a:solidFill>
            <a:srgbClr val="0673FF"/>
          </a:solidFill>
          <a:ln>
            <a:solidFill>
              <a:srgbClr val="067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447F47-F5FB-0292-D24D-90A1AD9F08CB}"/>
              </a:ext>
            </a:extLst>
          </p:cNvPr>
          <p:cNvSpPr/>
          <p:nvPr/>
        </p:nvSpPr>
        <p:spPr>
          <a:xfrm>
            <a:off x="6236833" y="2721068"/>
            <a:ext cx="234000" cy="2581200"/>
          </a:xfrm>
          <a:prstGeom prst="rect">
            <a:avLst/>
          </a:prstGeom>
          <a:noFill/>
          <a:ln>
            <a:solidFill>
              <a:srgbClr val="067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7866AB2-4EE5-5BF5-79D3-3E2A58FACA9A}"/>
              </a:ext>
            </a:extLst>
          </p:cNvPr>
          <p:cNvSpPr/>
          <p:nvPr/>
        </p:nvSpPr>
        <p:spPr>
          <a:xfrm>
            <a:off x="6990796" y="2766579"/>
            <a:ext cx="234000" cy="2534400"/>
          </a:xfrm>
          <a:prstGeom prst="rect">
            <a:avLst/>
          </a:prstGeom>
          <a:noFill/>
          <a:ln>
            <a:solidFill>
              <a:srgbClr val="067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624AFDE-456F-4502-ED58-5F564D38F5F2}"/>
              </a:ext>
            </a:extLst>
          </p:cNvPr>
          <p:cNvSpPr/>
          <p:nvPr/>
        </p:nvSpPr>
        <p:spPr>
          <a:xfrm>
            <a:off x="7744759" y="2681362"/>
            <a:ext cx="234000" cy="2620800"/>
          </a:xfrm>
          <a:prstGeom prst="rect">
            <a:avLst/>
          </a:prstGeom>
          <a:solidFill>
            <a:srgbClr val="0673FF"/>
          </a:solidFill>
          <a:ln>
            <a:solidFill>
              <a:srgbClr val="067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F127F90-B70C-F044-92B8-1ADF646AFBF2}"/>
              </a:ext>
            </a:extLst>
          </p:cNvPr>
          <p:cNvSpPr/>
          <p:nvPr/>
        </p:nvSpPr>
        <p:spPr>
          <a:xfrm>
            <a:off x="8498722" y="2555414"/>
            <a:ext cx="234000" cy="2743200"/>
          </a:xfrm>
          <a:prstGeom prst="rect">
            <a:avLst/>
          </a:prstGeom>
          <a:solidFill>
            <a:srgbClr val="0673FF"/>
          </a:solidFill>
          <a:ln>
            <a:solidFill>
              <a:srgbClr val="067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EA2B363-08EF-F0D0-1A92-4F028468931C}"/>
              </a:ext>
            </a:extLst>
          </p:cNvPr>
          <p:cNvSpPr/>
          <p:nvPr/>
        </p:nvSpPr>
        <p:spPr>
          <a:xfrm>
            <a:off x="9252687" y="2646390"/>
            <a:ext cx="234000" cy="2653200"/>
          </a:xfrm>
          <a:prstGeom prst="rect">
            <a:avLst/>
          </a:prstGeom>
          <a:solidFill>
            <a:srgbClr val="0673FF"/>
          </a:solidFill>
          <a:ln>
            <a:solidFill>
              <a:srgbClr val="067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7" name="object 10">
            <a:extLst>
              <a:ext uri="{FF2B5EF4-FFF2-40B4-BE49-F238E27FC236}">
                <a16:creationId xmlns:a16="http://schemas.microsoft.com/office/drawing/2014/main" id="{C7D12BA5-718A-FC7E-B4CD-814B506BE0E6}"/>
              </a:ext>
            </a:extLst>
          </p:cNvPr>
          <p:cNvSpPr txBox="1"/>
          <p:nvPr/>
        </p:nvSpPr>
        <p:spPr>
          <a:xfrm>
            <a:off x="8000286" y="1602582"/>
            <a:ext cx="2366645" cy="166712"/>
          </a:xfrm>
          <a:prstGeom prst="rect">
            <a:avLst/>
          </a:prstGeom>
        </p:spPr>
        <p:txBody>
          <a:bodyPr vert="horz" wrap="square" lIns="0" tIns="27940" rIns="0" bIns="0" rtlCol="0">
            <a:spAutoFit/>
          </a:bodyPr>
          <a:lstStyle/>
          <a:p>
            <a:pPr algn="r">
              <a:lnSpc>
                <a:spcPct val="100000"/>
              </a:lnSpc>
              <a:spcBef>
                <a:spcPts val="400"/>
              </a:spcBef>
            </a:pPr>
            <a:r>
              <a:rPr lang="en-US" sz="900" b="1" spc="-25" dirty="0">
                <a:solidFill>
                  <a:srgbClr val="3C3C3C">
                    <a:alpha val="50000"/>
                  </a:srgbClr>
                </a:solidFill>
                <a:latin typeface="NanumSquare Neo OTF Bold" pitchFamily="2" charset="-127"/>
                <a:ea typeface="NanumSquare Neo OTF Bold" pitchFamily="2" charset="-127"/>
                <a:cs typeface="NanumSquare Neo Regular"/>
              </a:rPr>
              <a:t>Y : ROC_SCORE</a:t>
            </a:r>
            <a:endParaRPr sz="900" b="1" dirty="0">
              <a:solidFill>
                <a:srgbClr val="3C3C3C">
                  <a:alpha val="50000"/>
                </a:srgbClr>
              </a:solidFill>
              <a:latin typeface="NanumSquare Neo OTF Bold" pitchFamily="2" charset="-127"/>
              <a:ea typeface="NanumSquare Neo OTF Bold" pitchFamily="2" charset="-127"/>
              <a:cs typeface="NanumSquare Neo Regular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4EE2976-A3EC-A72A-BDD4-E1843F9B9CAC}"/>
              </a:ext>
            </a:extLst>
          </p:cNvPr>
          <p:cNvSpPr txBox="1"/>
          <p:nvPr/>
        </p:nvSpPr>
        <p:spPr>
          <a:xfrm>
            <a:off x="2340360" y="2507890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88</a:t>
            </a:r>
            <a:endParaRPr kumimoji="1" lang="ko-Kore-KR" altLang="en-US" sz="1200" b="1" dirty="0">
              <a:solidFill>
                <a:srgbClr val="3C3C3C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74EFF2-FAFB-8FE0-B81F-AE68A242E53F}"/>
              </a:ext>
            </a:extLst>
          </p:cNvPr>
          <p:cNvSpPr txBox="1"/>
          <p:nvPr/>
        </p:nvSpPr>
        <p:spPr>
          <a:xfrm>
            <a:off x="3091410" y="2444069"/>
            <a:ext cx="369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90</a:t>
            </a:r>
            <a:endParaRPr kumimoji="1" lang="ko-Kore-KR" altLang="en-US" sz="1200" b="1" dirty="0">
              <a:solidFill>
                <a:srgbClr val="3C3C3C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AEA794-B68C-A1E0-79C6-70A54C2A64ED}"/>
              </a:ext>
            </a:extLst>
          </p:cNvPr>
          <p:cNvSpPr txBox="1"/>
          <p:nvPr/>
        </p:nvSpPr>
        <p:spPr>
          <a:xfrm>
            <a:off x="3854484" y="2367894"/>
            <a:ext cx="352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92</a:t>
            </a:r>
            <a:endParaRPr kumimoji="1" lang="ko-Kore-KR" altLang="en-US" sz="1200" b="1" dirty="0">
              <a:solidFill>
                <a:srgbClr val="3C3C3C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F364AF5-0422-1D46-0BBC-4150690C3BF3}"/>
              </a:ext>
            </a:extLst>
          </p:cNvPr>
          <p:cNvSpPr txBox="1"/>
          <p:nvPr/>
        </p:nvSpPr>
        <p:spPr>
          <a:xfrm>
            <a:off x="4601528" y="2214628"/>
            <a:ext cx="360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98</a:t>
            </a:r>
            <a:endParaRPr kumimoji="1" lang="ko-Kore-KR" altLang="en-US" sz="1200" b="1" dirty="0">
              <a:solidFill>
                <a:srgbClr val="3C3C3C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A931870-AF6A-7DD7-58BC-FA3A4D8D811E}"/>
              </a:ext>
            </a:extLst>
          </p:cNvPr>
          <p:cNvSpPr txBox="1"/>
          <p:nvPr/>
        </p:nvSpPr>
        <p:spPr>
          <a:xfrm>
            <a:off x="6142208" y="2459610"/>
            <a:ext cx="4764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89.7</a:t>
            </a:r>
            <a:endParaRPr kumimoji="1" lang="ko-Kore-KR" altLang="en-US" sz="1200" b="1" dirty="0">
              <a:solidFill>
                <a:srgbClr val="3C3C3C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D2BD9E6-580B-70F9-93D2-B70C4943415D}"/>
              </a:ext>
            </a:extLst>
          </p:cNvPr>
          <p:cNvSpPr txBox="1"/>
          <p:nvPr/>
        </p:nvSpPr>
        <p:spPr>
          <a:xfrm>
            <a:off x="6933940" y="2502613"/>
            <a:ext cx="3642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88</a:t>
            </a:r>
            <a:endParaRPr kumimoji="1" lang="ko-Kore-KR" altLang="en-US" sz="1200" b="1" dirty="0">
              <a:solidFill>
                <a:srgbClr val="3C3C3C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B78E01-5096-A64C-9845-5D232E45D657}"/>
              </a:ext>
            </a:extLst>
          </p:cNvPr>
          <p:cNvSpPr txBox="1"/>
          <p:nvPr/>
        </p:nvSpPr>
        <p:spPr>
          <a:xfrm>
            <a:off x="7695227" y="2428039"/>
            <a:ext cx="3289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91</a:t>
            </a:r>
            <a:endParaRPr kumimoji="1" lang="ko-Kore-KR" altLang="en-US" sz="1200" b="1" dirty="0">
              <a:solidFill>
                <a:srgbClr val="3C3C3C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6E34D4A-BB76-01CA-4084-604A5F19CCA5}"/>
              </a:ext>
            </a:extLst>
          </p:cNvPr>
          <p:cNvSpPr txBox="1"/>
          <p:nvPr/>
        </p:nvSpPr>
        <p:spPr>
          <a:xfrm>
            <a:off x="8401642" y="2298426"/>
            <a:ext cx="4700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95.3</a:t>
            </a:r>
            <a:endParaRPr kumimoji="1" lang="ko-Kore-KR" altLang="en-US" sz="1200" b="1" dirty="0">
              <a:solidFill>
                <a:srgbClr val="3C3C3C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36F20-8226-3D28-1BE6-7C4437E2FC82}"/>
              </a:ext>
            </a:extLst>
          </p:cNvPr>
          <p:cNvSpPr txBox="1"/>
          <p:nvPr/>
        </p:nvSpPr>
        <p:spPr>
          <a:xfrm>
            <a:off x="9149716" y="2372817"/>
            <a:ext cx="449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2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92.1</a:t>
            </a:r>
            <a:endParaRPr kumimoji="1" lang="ko-Kore-KR" altLang="en-US" sz="1200" b="1" dirty="0">
              <a:solidFill>
                <a:srgbClr val="3C3C3C"/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E8CBB0D5-1807-0F9F-D4A8-EB0A0843B081}"/>
              </a:ext>
            </a:extLst>
          </p:cNvPr>
          <p:cNvGrpSpPr/>
          <p:nvPr/>
        </p:nvGrpSpPr>
        <p:grpSpPr>
          <a:xfrm>
            <a:off x="2129214" y="5433359"/>
            <a:ext cx="3029404" cy="430887"/>
            <a:chOff x="1994920" y="5403620"/>
            <a:chExt cx="3029404" cy="430887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9B679F31-23B7-539B-7377-0548F7A44CDD}"/>
                </a:ext>
              </a:extLst>
            </p:cNvPr>
            <p:cNvSpPr txBox="1"/>
            <p:nvPr/>
          </p:nvSpPr>
          <p:spPr>
            <a:xfrm>
              <a:off x="1994920" y="5403620"/>
              <a:ext cx="7642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Simple</a:t>
              </a:r>
              <a:b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</a:br>
              <a: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ANN</a:t>
              </a:r>
              <a:endParaRPr kumimoji="1" lang="ko-Kore-KR" altLang="en-US" sz="11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1C84197-D599-5B22-2DA0-C880E53A858B}"/>
                </a:ext>
              </a:extLst>
            </p:cNvPr>
            <p:cNvSpPr txBox="1"/>
            <p:nvPr/>
          </p:nvSpPr>
          <p:spPr>
            <a:xfrm>
              <a:off x="2749978" y="5403620"/>
              <a:ext cx="7642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Simple</a:t>
              </a:r>
              <a:b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</a:br>
              <a: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CNN</a:t>
              </a:r>
              <a:endParaRPr kumimoji="1" lang="ko-Kore-KR" altLang="en-US" sz="11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3240DFF0-374D-8E3B-B60B-7EF8BEE5351B}"/>
                </a:ext>
              </a:extLst>
            </p:cNvPr>
            <p:cNvSpPr txBox="1"/>
            <p:nvPr/>
          </p:nvSpPr>
          <p:spPr>
            <a:xfrm>
              <a:off x="3515908" y="5403620"/>
              <a:ext cx="7642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Resnet</a:t>
              </a:r>
            </a:p>
            <a:p>
              <a:pPr algn="ctr"/>
              <a: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101</a:t>
              </a:r>
              <a:endParaRPr kumimoji="1" lang="ko-Kore-KR" altLang="en-US" sz="11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FD2F1C8-9E31-FAB2-ED4B-26E99A275407}"/>
                </a:ext>
              </a:extLst>
            </p:cNvPr>
            <p:cNvSpPr txBox="1"/>
            <p:nvPr/>
          </p:nvSpPr>
          <p:spPr>
            <a:xfrm>
              <a:off x="4260095" y="5403620"/>
              <a:ext cx="76422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Resnet</a:t>
              </a:r>
            </a:p>
            <a:p>
              <a:pPr algn="ctr"/>
              <a: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202</a:t>
              </a:r>
              <a:endParaRPr kumimoji="1" lang="ko-Kore-KR" altLang="en-US" sz="1100" b="1" dirty="0">
                <a:solidFill>
                  <a:srgbClr val="3C3C3C"/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FFF9771-A079-5DB7-8D00-2046B1FCE0D4}"/>
              </a:ext>
            </a:extLst>
          </p:cNvPr>
          <p:cNvGrpSpPr/>
          <p:nvPr/>
        </p:nvGrpSpPr>
        <p:grpSpPr>
          <a:xfrm>
            <a:off x="6002390" y="5433359"/>
            <a:ext cx="3839783" cy="769442"/>
            <a:chOff x="6002390" y="5555057"/>
            <a:chExt cx="3839783" cy="769442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1FED1A2E-0C87-8FE5-C2FC-232A02E51A9A}"/>
                </a:ext>
              </a:extLst>
            </p:cNvPr>
            <p:cNvGrpSpPr/>
            <p:nvPr/>
          </p:nvGrpSpPr>
          <p:grpSpPr>
            <a:xfrm>
              <a:off x="6002390" y="5555058"/>
              <a:ext cx="3029404" cy="769441"/>
              <a:chOff x="1994920" y="5403620"/>
              <a:chExt cx="3029404" cy="769441"/>
            </a:xfrm>
          </p:grpSpPr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8455932-F8C7-8FB0-F13F-1359D91B2F21}"/>
                  </a:ext>
                </a:extLst>
              </p:cNvPr>
              <p:cNvSpPr txBox="1"/>
              <p:nvPr/>
            </p:nvSpPr>
            <p:spPr>
              <a:xfrm>
                <a:off x="1994920" y="5403620"/>
                <a:ext cx="76422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Simple</a:t>
                </a:r>
                <a:b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</a:br>
                <a: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ANN</a:t>
                </a:r>
                <a:b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</a:br>
                <a:r>
                  <a:rPr kumimoji="1" lang="en-US" altLang="ko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+</a:t>
                </a:r>
                <a:r>
                  <a:rPr kumimoji="1" lang="ko-KR" altLang="en-US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 </a:t>
                </a:r>
                <a:r>
                  <a:rPr kumimoji="1" lang="en-US" altLang="ko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dropout</a:t>
                </a:r>
                <a:endParaRPr kumimoji="1" lang="ko-Kore-KR" altLang="en-US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endParaRP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97F26DAF-A537-95FD-D198-8CFD26F37764}"/>
                  </a:ext>
                </a:extLst>
              </p:cNvPr>
              <p:cNvSpPr txBox="1"/>
              <p:nvPr/>
            </p:nvSpPr>
            <p:spPr>
              <a:xfrm>
                <a:off x="2749978" y="5403620"/>
                <a:ext cx="764229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Simple</a:t>
                </a:r>
                <a:b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</a:br>
                <a: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CNN</a:t>
                </a:r>
              </a:p>
              <a:p>
                <a:pPr algn="ctr"/>
                <a:r>
                  <a:rPr kumimoji="1" lang="en-US" altLang="ko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+</a:t>
                </a:r>
                <a:r>
                  <a:rPr kumimoji="1" lang="ko-KR" altLang="en-US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 </a:t>
                </a:r>
                <a:r>
                  <a:rPr kumimoji="1" lang="en-US" altLang="ko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dropout</a:t>
                </a:r>
                <a:endParaRPr kumimoji="1" lang="ko-Kore-KR" altLang="en-US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05A0580E-7F71-0B21-E681-0CE66F896DE6}"/>
                  </a:ext>
                </a:extLst>
              </p:cNvPr>
              <p:cNvSpPr txBox="1"/>
              <p:nvPr/>
            </p:nvSpPr>
            <p:spPr>
              <a:xfrm>
                <a:off x="3515908" y="5403620"/>
                <a:ext cx="7642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Resnet</a:t>
                </a:r>
              </a:p>
              <a:p>
                <a:pPr algn="ctr"/>
                <a: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101</a:t>
                </a:r>
                <a:endParaRPr kumimoji="1" lang="ko-Kore-KR" altLang="en-US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endParaRP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E9321A5B-C24A-1597-072D-103B1A01B969}"/>
                  </a:ext>
                </a:extLst>
              </p:cNvPr>
              <p:cNvSpPr txBox="1"/>
              <p:nvPr/>
            </p:nvSpPr>
            <p:spPr>
              <a:xfrm>
                <a:off x="4260095" y="5403620"/>
                <a:ext cx="764229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Resnet</a:t>
                </a:r>
              </a:p>
              <a:p>
                <a:pPr algn="ctr"/>
                <a:r>
                  <a:rPr kumimoji="1" lang="en-US" altLang="ko-Kore-KR" sz="1100" b="1" dirty="0">
                    <a:solidFill>
                      <a:srgbClr val="3C3C3C"/>
                    </a:solidFill>
                    <a:latin typeface="Apple SD Gothic Neo SemiBold" panose="02000300000000000000" pitchFamily="2" charset="-127"/>
                    <a:ea typeface="Apple SD Gothic Neo SemiBold" panose="02000300000000000000" pitchFamily="2" charset="-127"/>
                  </a:rPr>
                  <a:t>202</a:t>
                </a:r>
                <a:endParaRPr kumimoji="1" lang="ko-Kore-KR" altLang="en-US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endParaRPr>
              </a:p>
            </p:txBody>
          </p:sp>
        </p:grp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779FE9-05CF-72B3-247D-1E62EE0708CA}"/>
                </a:ext>
              </a:extLst>
            </p:cNvPr>
            <p:cNvSpPr txBox="1"/>
            <p:nvPr/>
          </p:nvSpPr>
          <p:spPr>
            <a:xfrm>
              <a:off x="9077944" y="5555057"/>
              <a:ext cx="76422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ore-KR" sz="1100" b="1" dirty="0">
                  <a:solidFill>
                    <a:srgbClr val="3C3C3C"/>
                  </a:solidFill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LSTM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5689135-4EFB-7148-07A8-F22AE5B5F6A7}"/>
              </a:ext>
            </a:extLst>
          </p:cNvPr>
          <p:cNvSpPr txBox="1"/>
          <p:nvPr/>
        </p:nvSpPr>
        <p:spPr>
          <a:xfrm>
            <a:off x="2948634" y="1892232"/>
            <a:ext cx="1545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Mel Spectrogram</a:t>
            </a:r>
            <a:endParaRPr kumimoji="1" lang="ko-Kore-KR" altLang="en-US" sz="14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966285-7DEE-6254-91A2-D6EEB06CF86B}"/>
              </a:ext>
            </a:extLst>
          </p:cNvPr>
          <p:cNvSpPr txBox="1"/>
          <p:nvPr/>
        </p:nvSpPr>
        <p:spPr>
          <a:xfrm>
            <a:off x="7555300" y="1892232"/>
            <a:ext cx="6447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sz="14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MFCC</a:t>
            </a:r>
            <a:endParaRPr kumimoji="1" lang="ko-Kore-KR" altLang="en-US" sz="14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4819749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그룹 50">
            <a:extLst>
              <a:ext uri="{FF2B5EF4-FFF2-40B4-BE49-F238E27FC236}">
                <a16:creationId xmlns:a16="http://schemas.microsoft.com/office/drawing/2014/main" id="{03A33D25-80DA-58E9-8F3D-8831C5DBB268}"/>
              </a:ext>
            </a:extLst>
          </p:cNvPr>
          <p:cNvGrpSpPr/>
          <p:nvPr/>
        </p:nvGrpSpPr>
        <p:grpSpPr>
          <a:xfrm>
            <a:off x="-1143000" y="1752600"/>
            <a:ext cx="13695598" cy="4057088"/>
            <a:chOff x="-1143000" y="1752600"/>
            <a:chExt cx="13695598" cy="4057088"/>
          </a:xfrm>
        </p:grpSpPr>
        <p:grpSp>
          <p:nvGrpSpPr>
            <p:cNvPr id="40" name="그래픽 3">
              <a:extLst>
                <a:ext uri="{FF2B5EF4-FFF2-40B4-BE49-F238E27FC236}">
                  <a16:creationId xmlns:a16="http://schemas.microsoft.com/office/drawing/2014/main" id="{B2800A43-889B-00C7-2A31-5FC6C2BC566B}"/>
                </a:ext>
              </a:extLst>
            </p:cNvPr>
            <p:cNvGrpSpPr/>
            <p:nvPr/>
          </p:nvGrpSpPr>
          <p:grpSpPr>
            <a:xfrm>
              <a:off x="-761131" y="2145129"/>
              <a:ext cx="13313729" cy="2607309"/>
              <a:chOff x="-761131" y="2145129"/>
              <a:chExt cx="13313729" cy="2607309"/>
            </a:xfrm>
            <a:noFill/>
          </p:grpSpPr>
          <p:sp>
            <p:nvSpPr>
              <p:cNvPr id="41" name="자유형 40">
                <a:extLst>
                  <a:ext uri="{FF2B5EF4-FFF2-40B4-BE49-F238E27FC236}">
                    <a16:creationId xmlns:a16="http://schemas.microsoft.com/office/drawing/2014/main" id="{82EE39C9-B16D-2750-42C1-3440B6A4A7C6}"/>
                  </a:ext>
                </a:extLst>
              </p:cNvPr>
              <p:cNvSpPr/>
              <p:nvPr/>
            </p:nvSpPr>
            <p:spPr>
              <a:xfrm>
                <a:off x="-761131" y="2368612"/>
                <a:ext cx="13313729" cy="2103038"/>
              </a:xfrm>
              <a:custGeom>
                <a:avLst/>
                <a:gdLst>
                  <a:gd name="connsiteX0" fmla="*/ 0 w 13313729"/>
                  <a:gd name="connsiteY0" fmla="*/ 2103039 h 2103038"/>
                  <a:gd name="connsiteX1" fmla="*/ 1343719 w 13313729"/>
                  <a:gd name="connsiteY1" fmla="*/ 2002758 h 2103038"/>
                  <a:gd name="connsiteX2" fmla="*/ 3798591 w 13313729"/>
                  <a:gd name="connsiteY2" fmla="*/ 1550060 h 2103038"/>
                  <a:gd name="connsiteX3" fmla="*/ 7499561 w 13313729"/>
                  <a:gd name="connsiteY3" fmla="*/ 0 h 2103038"/>
                  <a:gd name="connsiteX4" fmla="*/ 11585270 w 13313729"/>
                  <a:gd name="connsiteY4" fmla="*/ 2054331 h 2103038"/>
                  <a:gd name="connsiteX5" fmla="*/ 13313730 w 13313729"/>
                  <a:gd name="connsiteY5" fmla="*/ 1893881 h 2103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313729" h="2103038">
                    <a:moveTo>
                      <a:pt x="0" y="2103039"/>
                    </a:moveTo>
                    <a:lnTo>
                      <a:pt x="1343719" y="2002758"/>
                    </a:lnTo>
                    <a:lnTo>
                      <a:pt x="3798591" y="1550060"/>
                    </a:lnTo>
                    <a:lnTo>
                      <a:pt x="7499561" y="0"/>
                    </a:lnTo>
                    <a:lnTo>
                      <a:pt x="11585270" y="2054331"/>
                    </a:lnTo>
                    <a:lnTo>
                      <a:pt x="13313730" y="1893881"/>
                    </a:lnTo>
                  </a:path>
                </a:pathLst>
              </a:custGeom>
              <a:noFill/>
              <a:ln w="6350" cap="rnd">
                <a:solidFill>
                  <a:srgbClr val="3C3C3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ore-KR" altLang="en-US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2" name="자유형 41">
                <a:extLst>
                  <a:ext uri="{FF2B5EF4-FFF2-40B4-BE49-F238E27FC236}">
                    <a16:creationId xmlns:a16="http://schemas.microsoft.com/office/drawing/2014/main" id="{9CBE42F9-D496-36B1-7A37-B4C25ACB1D55}"/>
                  </a:ext>
                </a:extLst>
              </p:cNvPr>
              <p:cNvSpPr/>
              <p:nvPr/>
            </p:nvSpPr>
            <p:spPr>
              <a:xfrm>
                <a:off x="582587" y="2145129"/>
                <a:ext cx="10241551" cy="2607309"/>
              </a:xfrm>
              <a:custGeom>
                <a:avLst/>
                <a:gdLst>
                  <a:gd name="connsiteX0" fmla="*/ 0 w 10241551"/>
                  <a:gd name="connsiteY0" fmla="*/ 2226242 h 2607309"/>
                  <a:gd name="connsiteX1" fmla="*/ 872843 w 10241551"/>
                  <a:gd name="connsiteY1" fmla="*/ 2607310 h 2607309"/>
                  <a:gd name="connsiteX2" fmla="*/ 2454872 w 10241551"/>
                  <a:gd name="connsiteY2" fmla="*/ 1747757 h 2607309"/>
                  <a:gd name="connsiteX3" fmla="*/ 4013930 w 10241551"/>
                  <a:gd name="connsiteY3" fmla="*/ 0 h 2607309"/>
                  <a:gd name="connsiteX4" fmla="*/ 7261252 w 10241551"/>
                  <a:gd name="connsiteY4" fmla="*/ 1885286 h 2607309"/>
                  <a:gd name="connsiteX5" fmla="*/ 10241551 w 10241551"/>
                  <a:gd name="connsiteY5" fmla="*/ 2286410 h 26073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241551" h="2607309">
                    <a:moveTo>
                      <a:pt x="0" y="2226242"/>
                    </a:moveTo>
                    <a:lnTo>
                      <a:pt x="872843" y="2607310"/>
                    </a:lnTo>
                    <a:lnTo>
                      <a:pt x="2454872" y="1747757"/>
                    </a:lnTo>
                    <a:lnTo>
                      <a:pt x="4013930" y="0"/>
                    </a:lnTo>
                    <a:cubicBezTo>
                      <a:pt x="4013930" y="0"/>
                      <a:pt x="7261252" y="1825117"/>
                      <a:pt x="7261252" y="1885286"/>
                    </a:cubicBezTo>
                    <a:cubicBezTo>
                      <a:pt x="7261252" y="1942589"/>
                      <a:pt x="10241551" y="2286410"/>
                      <a:pt x="10241551" y="2286410"/>
                    </a:cubicBezTo>
                  </a:path>
                </a:pathLst>
              </a:custGeom>
              <a:noFill/>
              <a:ln w="6350" cap="rnd">
                <a:solidFill>
                  <a:srgbClr val="3C3C3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ore-KR" altLang="en-US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43" name="자유형 42">
              <a:extLst>
                <a:ext uri="{FF2B5EF4-FFF2-40B4-BE49-F238E27FC236}">
                  <a16:creationId xmlns:a16="http://schemas.microsoft.com/office/drawing/2014/main" id="{8F129A46-5E13-FBB6-FFA0-F7EB4FEE2DC0}"/>
                </a:ext>
              </a:extLst>
            </p:cNvPr>
            <p:cNvSpPr/>
            <p:nvPr/>
          </p:nvSpPr>
          <p:spPr>
            <a:xfrm>
              <a:off x="1455431" y="4084852"/>
              <a:ext cx="6385536" cy="679046"/>
            </a:xfrm>
            <a:custGeom>
              <a:avLst/>
              <a:gdLst>
                <a:gd name="connsiteX0" fmla="*/ 6376924 w 6385536"/>
                <a:gd name="connsiteY0" fmla="*/ 2865 h 679046"/>
                <a:gd name="connsiteX1" fmla="*/ 6385537 w 6385536"/>
                <a:gd name="connsiteY1" fmla="*/ 0 h 679046"/>
                <a:gd name="connsiteX2" fmla="*/ 3947893 w 6385536"/>
                <a:gd name="connsiteY2" fmla="*/ 395394 h 679046"/>
                <a:gd name="connsiteX3" fmla="*/ 3956507 w 6385536"/>
                <a:gd name="connsiteY3" fmla="*/ 395394 h 679046"/>
                <a:gd name="connsiteX4" fmla="*/ 3965120 w 6385536"/>
                <a:gd name="connsiteY4" fmla="*/ 392529 h 679046"/>
                <a:gd name="connsiteX5" fmla="*/ 0 w 6385536"/>
                <a:gd name="connsiteY5" fmla="*/ 679047 h 679046"/>
                <a:gd name="connsiteX6" fmla="*/ 8614 w 6385536"/>
                <a:gd name="connsiteY6" fmla="*/ 679047 h 679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85536" h="679046">
                  <a:moveTo>
                    <a:pt x="6376924" y="2865"/>
                  </a:moveTo>
                  <a:lnTo>
                    <a:pt x="6385537" y="0"/>
                  </a:lnTo>
                  <a:moveTo>
                    <a:pt x="3947893" y="395394"/>
                  </a:moveTo>
                  <a:lnTo>
                    <a:pt x="3956507" y="395394"/>
                  </a:lnTo>
                  <a:lnTo>
                    <a:pt x="3965120" y="392529"/>
                  </a:lnTo>
                  <a:moveTo>
                    <a:pt x="0" y="679047"/>
                  </a:moveTo>
                  <a:lnTo>
                    <a:pt x="8614" y="679047"/>
                  </a:lnTo>
                </a:path>
              </a:pathLst>
            </a:custGeom>
            <a:noFill/>
            <a:ln w="6350" cap="rnd">
              <a:solidFill>
                <a:srgbClr val="3C3C3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grpSp>
          <p:nvGrpSpPr>
            <p:cNvPr id="44" name="그래픽 3">
              <a:extLst>
                <a:ext uri="{FF2B5EF4-FFF2-40B4-BE49-F238E27FC236}">
                  <a16:creationId xmlns:a16="http://schemas.microsoft.com/office/drawing/2014/main" id="{512BD6A6-08A7-8C46-33E9-D6049D017F93}"/>
                </a:ext>
              </a:extLst>
            </p:cNvPr>
            <p:cNvGrpSpPr/>
            <p:nvPr/>
          </p:nvGrpSpPr>
          <p:grpSpPr>
            <a:xfrm>
              <a:off x="3022847" y="2130803"/>
              <a:ext cx="5366518" cy="3667424"/>
              <a:chOff x="3022847" y="2130803"/>
              <a:chExt cx="5366518" cy="3667424"/>
            </a:xfrm>
            <a:noFill/>
          </p:grpSpPr>
          <p:sp>
            <p:nvSpPr>
              <p:cNvPr id="45" name="자유형 44">
                <a:extLst>
                  <a:ext uri="{FF2B5EF4-FFF2-40B4-BE49-F238E27FC236}">
                    <a16:creationId xmlns:a16="http://schemas.microsoft.com/office/drawing/2014/main" id="{76ABC756-E0F3-CF8C-C633-F2F68580C56F}"/>
                  </a:ext>
                </a:extLst>
              </p:cNvPr>
              <p:cNvSpPr/>
              <p:nvPr/>
            </p:nvSpPr>
            <p:spPr>
              <a:xfrm>
                <a:off x="3037459" y="2130803"/>
                <a:ext cx="1630838" cy="3653098"/>
              </a:xfrm>
              <a:custGeom>
                <a:avLst/>
                <a:gdLst>
                  <a:gd name="connsiteX0" fmla="*/ 0 w 1630838"/>
                  <a:gd name="connsiteY0" fmla="*/ 1724836 h 3653098"/>
                  <a:gd name="connsiteX1" fmla="*/ 1630838 w 1630838"/>
                  <a:gd name="connsiteY1" fmla="*/ 3653099 h 3653098"/>
                  <a:gd name="connsiteX2" fmla="*/ 1559058 w 1630838"/>
                  <a:gd name="connsiteY2" fmla="*/ 0 h 36530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630838" h="3653098">
                    <a:moveTo>
                      <a:pt x="0" y="1724836"/>
                    </a:moveTo>
                    <a:lnTo>
                      <a:pt x="1630838" y="3653099"/>
                    </a:lnTo>
                    <a:lnTo>
                      <a:pt x="1559058" y="0"/>
                    </a:lnTo>
                  </a:path>
                </a:pathLst>
              </a:custGeom>
              <a:noFill/>
              <a:ln w="6350" cap="rnd">
                <a:solidFill>
                  <a:srgbClr val="3C3C3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ore-KR" altLang="en-US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  <p:sp>
            <p:nvSpPr>
              <p:cNvPr id="46" name="자유형 45">
                <a:extLst>
                  <a:ext uri="{FF2B5EF4-FFF2-40B4-BE49-F238E27FC236}">
                    <a16:creationId xmlns:a16="http://schemas.microsoft.com/office/drawing/2014/main" id="{D0DA060B-0217-72A3-7AB1-6991B9940000}"/>
                  </a:ext>
                </a:extLst>
              </p:cNvPr>
              <p:cNvSpPr/>
              <p:nvPr/>
            </p:nvSpPr>
            <p:spPr>
              <a:xfrm>
                <a:off x="3022847" y="3901481"/>
                <a:ext cx="5366518" cy="1896746"/>
              </a:xfrm>
              <a:custGeom>
                <a:avLst/>
                <a:gdLst>
                  <a:gd name="connsiteX0" fmla="*/ 256 w 5366518"/>
                  <a:gd name="connsiteY0" fmla="*/ 0 h 1896746"/>
                  <a:gd name="connsiteX1" fmla="*/ 5366519 w 5366518"/>
                  <a:gd name="connsiteY1" fmla="*/ 1303655 h 1896746"/>
                  <a:gd name="connsiteX2" fmla="*/ 1656935 w 5366518"/>
                  <a:gd name="connsiteY2" fmla="*/ 1896746 h 1896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5366518" h="1896746">
                    <a:moveTo>
                      <a:pt x="256" y="0"/>
                    </a:moveTo>
                    <a:cubicBezTo>
                      <a:pt x="-42812" y="0"/>
                      <a:pt x="5366519" y="1303655"/>
                      <a:pt x="5366519" y="1303655"/>
                    </a:cubicBezTo>
                    <a:lnTo>
                      <a:pt x="1656935" y="1896746"/>
                    </a:lnTo>
                  </a:path>
                </a:pathLst>
              </a:custGeom>
              <a:noFill/>
              <a:ln w="6350" cap="rnd">
                <a:solidFill>
                  <a:srgbClr val="3C3C3C"/>
                </a:solidFill>
                <a:prstDash val="solid"/>
                <a:round/>
              </a:ln>
            </p:spPr>
            <p:txBody>
              <a:bodyPr rtlCol="0" anchor="ctr"/>
              <a:lstStyle/>
              <a:p>
                <a:endParaRPr lang="ko-Kore-KR" altLang="en-US">
                  <a:latin typeface="Apple SD Gothic Neo" panose="02000300000000000000" pitchFamily="2" charset="-127"/>
                  <a:ea typeface="Apple SD Gothic Neo" panose="02000300000000000000" pitchFamily="2" charset="-127"/>
                </a:endParaRPr>
              </a:p>
            </p:txBody>
          </p:sp>
        </p:grpSp>
        <p:sp>
          <p:nvSpPr>
            <p:cNvPr id="47" name="자유형 46">
              <a:extLst>
                <a:ext uri="{FF2B5EF4-FFF2-40B4-BE49-F238E27FC236}">
                  <a16:creationId xmlns:a16="http://schemas.microsoft.com/office/drawing/2014/main" id="{D4AD2755-2E6A-2C43-A6EC-A35E7565415F}"/>
                </a:ext>
              </a:extLst>
            </p:cNvPr>
            <p:cNvSpPr/>
            <p:nvPr/>
          </p:nvSpPr>
          <p:spPr>
            <a:xfrm>
              <a:off x="-1143000" y="1752600"/>
              <a:ext cx="28711" cy="28651"/>
            </a:xfrm>
            <a:custGeom>
              <a:avLst/>
              <a:gdLst/>
              <a:ahLst/>
              <a:cxnLst/>
              <a:rect l="l" t="t" r="r" b="b"/>
              <a:pathLst>
                <a:path w="28711" h="28651"/>
              </a:pathLst>
            </a:custGeom>
            <a:noFill/>
            <a:ln w="6350" cap="rnd">
              <a:solidFill>
                <a:srgbClr val="3C3C3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8" name="자유형 47">
              <a:extLst>
                <a:ext uri="{FF2B5EF4-FFF2-40B4-BE49-F238E27FC236}">
                  <a16:creationId xmlns:a16="http://schemas.microsoft.com/office/drawing/2014/main" id="{53458634-9988-2A8D-C393-8D18A8FFA041}"/>
                </a:ext>
              </a:extLst>
            </p:cNvPr>
            <p:cNvSpPr/>
            <p:nvPr/>
          </p:nvSpPr>
          <p:spPr>
            <a:xfrm>
              <a:off x="-1143000" y="1752600"/>
              <a:ext cx="28711" cy="28651"/>
            </a:xfrm>
            <a:custGeom>
              <a:avLst/>
              <a:gdLst/>
              <a:ahLst/>
              <a:cxnLst/>
              <a:rect l="l" t="t" r="r" b="b"/>
              <a:pathLst>
                <a:path w="28711" h="28651"/>
              </a:pathLst>
            </a:custGeom>
            <a:noFill/>
            <a:ln w="6350" cap="rnd">
              <a:solidFill>
                <a:srgbClr val="3C3C3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9" name="자유형 48">
              <a:extLst>
                <a:ext uri="{FF2B5EF4-FFF2-40B4-BE49-F238E27FC236}">
                  <a16:creationId xmlns:a16="http://schemas.microsoft.com/office/drawing/2014/main" id="{2794656B-B898-0ADD-69B4-B0C47FEDE610}"/>
                </a:ext>
              </a:extLst>
            </p:cNvPr>
            <p:cNvSpPr/>
            <p:nvPr/>
          </p:nvSpPr>
          <p:spPr>
            <a:xfrm>
              <a:off x="4596518" y="4073392"/>
              <a:ext cx="3258806" cy="1736296"/>
            </a:xfrm>
            <a:custGeom>
              <a:avLst/>
              <a:gdLst>
                <a:gd name="connsiteX0" fmla="*/ 0 w 3258806"/>
                <a:gd name="connsiteY0" fmla="*/ 1736297 h 1736296"/>
                <a:gd name="connsiteX1" fmla="*/ 3258806 w 3258806"/>
                <a:gd name="connsiteY1" fmla="*/ 0 h 1736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258806" h="1736296">
                  <a:moveTo>
                    <a:pt x="0" y="1736297"/>
                  </a:moveTo>
                  <a:lnTo>
                    <a:pt x="3258806" y="0"/>
                  </a:lnTo>
                </a:path>
              </a:pathLst>
            </a:custGeom>
            <a:ln w="6350" cap="rnd">
              <a:solidFill>
                <a:srgbClr val="3C3C3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0" name="자유형 49">
              <a:extLst>
                <a:ext uri="{FF2B5EF4-FFF2-40B4-BE49-F238E27FC236}">
                  <a16:creationId xmlns:a16="http://schemas.microsoft.com/office/drawing/2014/main" id="{3811E733-1DC6-66E5-2F4E-4225CFECE929}"/>
                </a:ext>
              </a:extLst>
            </p:cNvPr>
            <p:cNvSpPr/>
            <p:nvPr/>
          </p:nvSpPr>
          <p:spPr>
            <a:xfrm>
              <a:off x="4596518" y="2342826"/>
              <a:ext cx="2144782" cy="3455401"/>
            </a:xfrm>
            <a:custGeom>
              <a:avLst/>
              <a:gdLst>
                <a:gd name="connsiteX0" fmla="*/ 0 w 2144782"/>
                <a:gd name="connsiteY0" fmla="*/ 3455402 h 3455401"/>
                <a:gd name="connsiteX1" fmla="*/ 2144783 w 2144782"/>
                <a:gd name="connsiteY1" fmla="*/ 0 h 345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44782" h="3455401">
                  <a:moveTo>
                    <a:pt x="0" y="3455402"/>
                  </a:moveTo>
                  <a:lnTo>
                    <a:pt x="2144783" y="0"/>
                  </a:lnTo>
                </a:path>
              </a:pathLst>
            </a:custGeom>
            <a:ln w="6350" cap="rnd">
              <a:solidFill>
                <a:srgbClr val="3C3C3C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21" name="그래픽 4">
            <a:extLst>
              <a:ext uri="{FF2B5EF4-FFF2-40B4-BE49-F238E27FC236}">
                <a16:creationId xmlns:a16="http://schemas.microsoft.com/office/drawing/2014/main" id="{65D68AB4-A675-FFF9-1B12-72DFDA415A6B}"/>
              </a:ext>
            </a:extLst>
          </p:cNvPr>
          <p:cNvGrpSpPr/>
          <p:nvPr/>
        </p:nvGrpSpPr>
        <p:grpSpPr>
          <a:xfrm>
            <a:off x="1496865" y="2136035"/>
            <a:ext cx="10981262" cy="3855147"/>
            <a:chOff x="1496865" y="2136035"/>
            <a:chExt cx="10981262" cy="3855147"/>
          </a:xfrm>
          <a:noFill/>
        </p:grpSpPr>
        <p:sp>
          <p:nvSpPr>
            <p:cNvPr id="22" name="자유형 21">
              <a:extLst>
                <a:ext uri="{FF2B5EF4-FFF2-40B4-BE49-F238E27FC236}">
                  <a16:creationId xmlns:a16="http://schemas.microsoft.com/office/drawing/2014/main" id="{7CFA5F0D-20D0-7689-F20F-0A5FC7082EBA}"/>
                </a:ext>
              </a:extLst>
            </p:cNvPr>
            <p:cNvSpPr/>
            <p:nvPr/>
          </p:nvSpPr>
          <p:spPr>
            <a:xfrm>
              <a:off x="1496865" y="4077930"/>
              <a:ext cx="6343071" cy="673075"/>
            </a:xfrm>
            <a:custGeom>
              <a:avLst/>
              <a:gdLst>
                <a:gd name="connsiteX0" fmla="*/ 0 w 6343071"/>
                <a:gd name="connsiteY0" fmla="*/ 673076 h 673075"/>
                <a:gd name="connsiteX1" fmla="*/ 3929260 w 6343071"/>
                <a:gd name="connsiteY1" fmla="*/ 392389 h 673075"/>
                <a:gd name="connsiteX2" fmla="*/ 6343071 w 6343071"/>
                <a:gd name="connsiteY2" fmla="*/ 0 h 673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3071" h="673075">
                  <a:moveTo>
                    <a:pt x="0" y="673076"/>
                  </a:moveTo>
                  <a:lnTo>
                    <a:pt x="3929260" y="392389"/>
                  </a:lnTo>
                  <a:lnTo>
                    <a:pt x="6343071" y="0"/>
                  </a:lnTo>
                </a:path>
              </a:pathLst>
            </a:custGeom>
            <a:noFill/>
            <a:ln w="5087" cap="rnd">
              <a:solidFill>
                <a:srgbClr val="3C3C3C"/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23" name="자유형 22">
              <a:extLst>
                <a:ext uri="{FF2B5EF4-FFF2-40B4-BE49-F238E27FC236}">
                  <a16:creationId xmlns:a16="http://schemas.microsoft.com/office/drawing/2014/main" id="{D4E14B06-5FBC-6CF2-CCF9-EE356CB07196}"/>
                </a:ext>
              </a:extLst>
            </p:cNvPr>
            <p:cNvSpPr/>
            <p:nvPr/>
          </p:nvSpPr>
          <p:spPr>
            <a:xfrm>
              <a:off x="6686129" y="2362303"/>
              <a:ext cx="5791998" cy="2855558"/>
            </a:xfrm>
            <a:custGeom>
              <a:avLst/>
              <a:gdLst>
                <a:gd name="connsiteX0" fmla="*/ 0 w 5791998"/>
                <a:gd name="connsiteY0" fmla="*/ 0 h 2855558"/>
                <a:gd name="connsiteX1" fmla="*/ 1165288 w 5791998"/>
                <a:gd name="connsiteY1" fmla="*/ 1704170 h 2855558"/>
                <a:gd name="connsiteX2" fmla="*/ 1707750 w 5791998"/>
                <a:gd name="connsiteY2" fmla="*/ 2855559 h 2855558"/>
                <a:gd name="connsiteX3" fmla="*/ 4158874 w 5791998"/>
                <a:gd name="connsiteY3" fmla="*/ 2027819 h 2855558"/>
                <a:gd name="connsiteX4" fmla="*/ 5791999 w 5791998"/>
                <a:gd name="connsiteY4" fmla="*/ 561374 h 2855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91998" h="2855558">
                  <a:moveTo>
                    <a:pt x="0" y="0"/>
                  </a:moveTo>
                  <a:lnTo>
                    <a:pt x="1165288" y="1704170"/>
                  </a:lnTo>
                  <a:lnTo>
                    <a:pt x="1707750" y="2855559"/>
                  </a:lnTo>
                  <a:cubicBezTo>
                    <a:pt x="1707750" y="2855559"/>
                    <a:pt x="4158874" y="2085102"/>
                    <a:pt x="4158874" y="2027819"/>
                  </a:cubicBezTo>
                  <a:cubicBezTo>
                    <a:pt x="4158874" y="2019227"/>
                    <a:pt x="5791999" y="561374"/>
                    <a:pt x="5791999" y="561374"/>
                  </a:cubicBezTo>
                </a:path>
              </a:pathLst>
            </a:custGeom>
            <a:noFill/>
            <a:ln w="5087" cap="rnd">
              <a:solidFill>
                <a:srgbClr val="3C3C3C"/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7" name="자유형 36">
              <a:extLst>
                <a:ext uri="{FF2B5EF4-FFF2-40B4-BE49-F238E27FC236}">
                  <a16:creationId xmlns:a16="http://schemas.microsoft.com/office/drawing/2014/main" id="{5E5CE137-2D16-9188-E28D-FD1518D70F12}"/>
                </a:ext>
              </a:extLst>
            </p:cNvPr>
            <p:cNvSpPr/>
            <p:nvPr/>
          </p:nvSpPr>
          <p:spPr>
            <a:xfrm>
              <a:off x="3066847" y="2136035"/>
              <a:ext cx="5565346" cy="3843690"/>
            </a:xfrm>
            <a:custGeom>
              <a:avLst/>
              <a:gdLst>
                <a:gd name="connsiteX0" fmla="*/ 1549891 w 5565346"/>
                <a:gd name="connsiteY0" fmla="*/ 0 h 3843690"/>
                <a:gd name="connsiteX1" fmla="*/ 3889078 w 5565346"/>
                <a:gd name="connsiteY1" fmla="*/ 3843691 h 3843690"/>
                <a:gd name="connsiteX2" fmla="*/ 5565256 w 5565346"/>
                <a:gd name="connsiteY2" fmla="*/ 309328 h 3843690"/>
                <a:gd name="connsiteX3" fmla="*/ 0 w 5565346"/>
                <a:gd name="connsiteY3" fmla="*/ 1752860 h 3843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65346" h="3843690">
                  <a:moveTo>
                    <a:pt x="1549891" y="0"/>
                  </a:moveTo>
                  <a:lnTo>
                    <a:pt x="3889078" y="3843691"/>
                  </a:lnTo>
                  <a:cubicBezTo>
                    <a:pt x="3889078" y="3843691"/>
                    <a:pt x="5579607" y="309328"/>
                    <a:pt x="5565256" y="309328"/>
                  </a:cubicBezTo>
                  <a:cubicBezTo>
                    <a:pt x="5553776" y="309328"/>
                    <a:pt x="0" y="1752860"/>
                    <a:pt x="0" y="1752860"/>
                  </a:cubicBezTo>
                </a:path>
              </a:pathLst>
            </a:custGeom>
            <a:noFill/>
            <a:ln w="5087" cap="rnd">
              <a:solidFill>
                <a:srgbClr val="3C3C3C"/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38" name="자유형 37">
              <a:extLst>
                <a:ext uri="{FF2B5EF4-FFF2-40B4-BE49-F238E27FC236}">
                  <a16:creationId xmlns:a16="http://schemas.microsoft.com/office/drawing/2014/main" id="{80330624-B8D7-D52D-E132-49FC71C19336}"/>
                </a:ext>
              </a:extLst>
            </p:cNvPr>
            <p:cNvSpPr/>
            <p:nvPr/>
          </p:nvSpPr>
          <p:spPr>
            <a:xfrm>
              <a:off x="6921482" y="2445363"/>
              <a:ext cx="2829985" cy="3545819"/>
            </a:xfrm>
            <a:custGeom>
              <a:avLst/>
              <a:gdLst>
                <a:gd name="connsiteX0" fmla="*/ 0 w 2829985"/>
                <a:gd name="connsiteY0" fmla="*/ 3545819 h 3545819"/>
                <a:gd name="connsiteX1" fmla="*/ 2829986 w 2829985"/>
                <a:gd name="connsiteY1" fmla="*/ 1423483 h 3545819"/>
                <a:gd name="connsiteX2" fmla="*/ 1724971 w 2829985"/>
                <a:gd name="connsiteY2" fmla="*/ 0 h 3545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29985" h="3545819">
                  <a:moveTo>
                    <a:pt x="0" y="3545819"/>
                  </a:moveTo>
                  <a:lnTo>
                    <a:pt x="2829986" y="1423483"/>
                  </a:lnTo>
                  <a:lnTo>
                    <a:pt x="1724971" y="0"/>
                  </a:lnTo>
                </a:path>
              </a:pathLst>
            </a:custGeom>
            <a:noFill/>
            <a:ln w="5087" cap="rnd">
              <a:solidFill>
                <a:srgbClr val="3C3C3C"/>
              </a:solidFill>
              <a:prstDash val="dash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837D4264-6F85-918F-D537-6EF1F6E43D3F}"/>
              </a:ext>
            </a:extLst>
          </p:cNvPr>
          <p:cNvSpPr/>
          <p:nvPr/>
        </p:nvSpPr>
        <p:spPr>
          <a:xfrm>
            <a:off x="1371600" y="4680000"/>
            <a:ext cx="136849" cy="136849"/>
          </a:xfrm>
          <a:prstGeom prst="ellipse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E0E1CB8-B43E-17A5-E33D-ACFA7B6A3FBB}"/>
              </a:ext>
            </a:extLst>
          </p:cNvPr>
          <p:cNvSpPr/>
          <p:nvPr/>
        </p:nvSpPr>
        <p:spPr>
          <a:xfrm>
            <a:off x="513184" y="4306776"/>
            <a:ext cx="136849" cy="136849"/>
          </a:xfrm>
          <a:prstGeom prst="ellipse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8A8F672B-2787-EB36-6CCA-BAD8FD254352}"/>
              </a:ext>
            </a:extLst>
          </p:cNvPr>
          <p:cNvSpPr/>
          <p:nvPr/>
        </p:nvSpPr>
        <p:spPr>
          <a:xfrm>
            <a:off x="6889102" y="5930302"/>
            <a:ext cx="136849" cy="136849"/>
          </a:xfrm>
          <a:prstGeom prst="ellipse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9C672A2-ACE7-45DE-FD2D-BDA71AF72D4C}"/>
              </a:ext>
            </a:extLst>
          </p:cNvPr>
          <p:cNvSpPr/>
          <p:nvPr/>
        </p:nvSpPr>
        <p:spPr>
          <a:xfrm>
            <a:off x="9682931" y="3818663"/>
            <a:ext cx="136849" cy="136849"/>
          </a:xfrm>
          <a:prstGeom prst="ellipse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9BCE6722-7F04-5DA3-C144-134132C20D79}"/>
              </a:ext>
            </a:extLst>
          </p:cNvPr>
          <p:cNvGrpSpPr/>
          <p:nvPr/>
        </p:nvGrpSpPr>
        <p:grpSpPr>
          <a:xfrm>
            <a:off x="5891811" y="4285179"/>
            <a:ext cx="232542" cy="232542"/>
            <a:chOff x="5891811" y="4285179"/>
            <a:chExt cx="232542" cy="232542"/>
          </a:xfrm>
        </p:grpSpPr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CFFE2C72-A4E7-BBBB-45E2-B6E1C07311FC}"/>
                </a:ext>
              </a:extLst>
            </p:cNvPr>
            <p:cNvSpPr/>
            <p:nvPr/>
          </p:nvSpPr>
          <p:spPr>
            <a:xfrm>
              <a:off x="5891811" y="4285179"/>
              <a:ext cx="232542" cy="232542"/>
            </a:xfrm>
            <a:prstGeom prst="ellipse">
              <a:avLst/>
            </a:prstGeom>
            <a:solidFill>
              <a:srgbClr val="F4F4F4"/>
            </a:solidFill>
            <a:ln w="9525">
              <a:solidFill>
                <a:srgbClr val="047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02F2E9D-9C70-DEB8-BB20-7F97784A46C5}"/>
                </a:ext>
              </a:extLst>
            </p:cNvPr>
            <p:cNvSpPr/>
            <p:nvPr/>
          </p:nvSpPr>
          <p:spPr>
            <a:xfrm>
              <a:off x="5939658" y="4333026"/>
              <a:ext cx="136849" cy="136849"/>
            </a:xfrm>
            <a:prstGeom prst="ellipse">
              <a:avLst/>
            </a:prstGeom>
            <a:solidFill>
              <a:srgbClr val="047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F925286-0B68-7EB5-B66B-4497C05147FA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주제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DE13E4E7-3815-7F29-A832-CEE04307D35D}"/>
              </a:ext>
            </a:extLst>
          </p:cNvPr>
          <p:cNvSpPr/>
          <p:nvPr/>
        </p:nvSpPr>
        <p:spPr>
          <a:xfrm>
            <a:off x="6235288" y="3054080"/>
            <a:ext cx="72000" cy="72000"/>
          </a:xfrm>
          <a:prstGeom prst="ellipse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53" name="그래픽 23">
            <a:extLst>
              <a:ext uri="{FF2B5EF4-FFF2-40B4-BE49-F238E27FC236}">
                <a16:creationId xmlns:a16="http://schemas.microsoft.com/office/drawing/2014/main" id="{01383D13-25D4-04D7-7FCD-F45BD450E0A2}"/>
              </a:ext>
            </a:extLst>
          </p:cNvPr>
          <p:cNvGrpSpPr/>
          <p:nvPr/>
        </p:nvGrpSpPr>
        <p:grpSpPr>
          <a:xfrm>
            <a:off x="6485338" y="2065738"/>
            <a:ext cx="536773" cy="536773"/>
            <a:chOff x="6485338" y="2065738"/>
            <a:chExt cx="536773" cy="536773"/>
          </a:xfrm>
          <a:noFill/>
        </p:grpSpPr>
        <p:sp>
          <p:nvSpPr>
            <p:cNvPr id="54" name="자유형 53">
              <a:extLst>
                <a:ext uri="{FF2B5EF4-FFF2-40B4-BE49-F238E27FC236}">
                  <a16:creationId xmlns:a16="http://schemas.microsoft.com/office/drawing/2014/main" id="{06513120-C2C5-CF4A-78A3-E20117935A8B}"/>
                </a:ext>
              </a:extLst>
            </p:cNvPr>
            <p:cNvSpPr/>
            <p:nvPr/>
          </p:nvSpPr>
          <p:spPr>
            <a:xfrm>
              <a:off x="6485338" y="2065738"/>
              <a:ext cx="536773" cy="536773"/>
            </a:xfrm>
            <a:custGeom>
              <a:avLst/>
              <a:gdLst>
                <a:gd name="connsiteX0" fmla="*/ 536774 w 536773"/>
                <a:gd name="connsiteY0" fmla="*/ 268387 h 536773"/>
                <a:gd name="connsiteX1" fmla="*/ 268387 w 536773"/>
                <a:gd name="connsiteY1" fmla="*/ 536774 h 536773"/>
                <a:gd name="connsiteX2" fmla="*/ 0 w 536773"/>
                <a:gd name="connsiteY2" fmla="*/ 268387 h 536773"/>
                <a:gd name="connsiteX3" fmla="*/ 268387 w 536773"/>
                <a:gd name="connsiteY3" fmla="*/ 0 h 536773"/>
                <a:gd name="connsiteX4" fmla="*/ 536774 w 536773"/>
                <a:gd name="connsiteY4" fmla="*/ 268387 h 53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773" h="536773">
                  <a:moveTo>
                    <a:pt x="536774" y="268387"/>
                  </a:moveTo>
                  <a:cubicBezTo>
                    <a:pt x="536774" y="416613"/>
                    <a:pt x="416613" y="536774"/>
                    <a:pt x="268387" y="536774"/>
                  </a:cubicBezTo>
                  <a:cubicBezTo>
                    <a:pt x="120161" y="536774"/>
                    <a:pt x="0" y="416613"/>
                    <a:pt x="0" y="268387"/>
                  </a:cubicBezTo>
                  <a:cubicBezTo>
                    <a:pt x="0" y="120161"/>
                    <a:pt x="120161" y="0"/>
                    <a:pt x="268387" y="0"/>
                  </a:cubicBezTo>
                  <a:cubicBezTo>
                    <a:pt x="416613" y="0"/>
                    <a:pt x="536774" y="120161"/>
                    <a:pt x="536774" y="268387"/>
                  </a:cubicBezTo>
                  <a:close/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5" name="자유형 54">
              <a:extLst>
                <a:ext uri="{FF2B5EF4-FFF2-40B4-BE49-F238E27FC236}">
                  <a16:creationId xmlns:a16="http://schemas.microsoft.com/office/drawing/2014/main" id="{0F31586D-0C4E-170A-7ACB-7E2065BB457B}"/>
                </a:ext>
              </a:extLst>
            </p:cNvPr>
            <p:cNvSpPr/>
            <p:nvPr/>
          </p:nvSpPr>
          <p:spPr>
            <a:xfrm>
              <a:off x="6532265" y="2182440"/>
              <a:ext cx="442918" cy="32422"/>
            </a:xfrm>
            <a:custGeom>
              <a:avLst/>
              <a:gdLst>
                <a:gd name="connsiteX0" fmla="*/ 442919 w 442918"/>
                <a:gd name="connsiteY0" fmla="*/ 0 h 32422"/>
                <a:gd name="connsiteX1" fmla="*/ 221459 w 442918"/>
                <a:gd name="connsiteY1" fmla="*/ 32423 h 32422"/>
                <a:gd name="connsiteX2" fmla="*/ 0 w 442918"/>
                <a:gd name="connsiteY2" fmla="*/ 0 h 3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918" h="32422">
                  <a:moveTo>
                    <a:pt x="442919" y="0"/>
                  </a:moveTo>
                  <a:cubicBezTo>
                    <a:pt x="394569" y="19624"/>
                    <a:pt x="313418" y="32423"/>
                    <a:pt x="221459" y="32423"/>
                  </a:cubicBezTo>
                  <a:cubicBezTo>
                    <a:pt x="129501" y="32423"/>
                    <a:pt x="48444" y="19624"/>
                    <a:pt x="0" y="0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6" name="자유형 55">
              <a:extLst>
                <a:ext uri="{FF2B5EF4-FFF2-40B4-BE49-F238E27FC236}">
                  <a16:creationId xmlns:a16="http://schemas.microsoft.com/office/drawing/2014/main" id="{6D52D057-97B6-6A71-1DB4-71695F3625B1}"/>
                </a:ext>
              </a:extLst>
            </p:cNvPr>
            <p:cNvSpPr/>
            <p:nvPr/>
          </p:nvSpPr>
          <p:spPr>
            <a:xfrm>
              <a:off x="6532265" y="2453387"/>
              <a:ext cx="442918" cy="32422"/>
            </a:xfrm>
            <a:custGeom>
              <a:avLst/>
              <a:gdLst>
                <a:gd name="connsiteX0" fmla="*/ 0 w 442918"/>
                <a:gd name="connsiteY0" fmla="*/ 32423 h 32422"/>
                <a:gd name="connsiteX1" fmla="*/ 221459 w 442918"/>
                <a:gd name="connsiteY1" fmla="*/ 0 h 32422"/>
                <a:gd name="connsiteX2" fmla="*/ 442919 w 442918"/>
                <a:gd name="connsiteY2" fmla="*/ 32423 h 32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2918" h="32422">
                  <a:moveTo>
                    <a:pt x="0" y="32423"/>
                  </a:moveTo>
                  <a:cubicBezTo>
                    <a:pt x="48349" y="12798"/>
                    <a:pt x="129501" y="0"/>
                    <a:pt x="221459" y="0"/>
                  </a:cubicBezTo>
                  <a:cubicBezTo>
                    <a:pt x="313418" y="0"/>
                    <a:pt x="394475" y="12798"/>
                    <a:pt x="442919" y="32423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7" name="자유형 56">
              <a:extLst>
                <a:ext uri="{FF2B5EF4-FFF2-40B4-BE49-F238E27FC236}">
                  <a16:creationId xmlns:a16="http://schemas.microsoft.com/office/drawing/2014/main" id="{0F69B92B-2DF5-CA96-2ED9-5FEB98C27941}"/>
                </a:ext>
              </a:extLst>
            </p:cNvPr>
            <p:cNvSpPr/>
            <p:nvPr/>
          </p:nvSpPr>
          <p:spPr>
            <a:xfrm>
              <a:off x="6770505" y="2068108"/>
              <a:ext cx="131681" cy="532033"/>
            </a:xfrm>
            <a:custGeom>
              <a:avLst/>
              <a:gdLst>
                <a:gd name="connsiteX0" fmla="*/ 0 w 131681"/>
                <a:gd name="connsiteY0" fmla="*/ 0 h 532033"/>
                <a:gd name="connsiteX1" fmla="*/ 131681 w 131681"/>
                <a:gd name="connsiteY1" fmla="*/ 266017 h 532033"/>
                <a:gd name="connsiteX2" fmla="*/ 0 w 131681"/>
                <a:gd name="connsiteY2" fmla="*/ 532033 h 53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81" h="532033">
                  <a:moveTo>
                    <a:pt x="0" y="0"/>
                  </a:moveTo>
                  <a:cubicBezTo>
                    <a:pt x="79540" y="58114"/>
                    <a:pt x="131681" y="155571"/>
                    <a:pt x="131681" y="266017"/>
                  </a:cubicBezTo>
                  <a:cubicBezTo>
                    <a:pt x="131681" y="376462"/>
                    <a:pt x="79540" y="473919"/>
                    <a:pt x="0" y="532033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8" name="자유형 57">
              <a:extLst>
                <a:ext uri="{FF2B5EF4-FFF2-40B4-BE49-F238E27FC236}">
                  <a16:creationId xmlns:a16="http://schemas.microsoft.com/office/drawing/2014/main" id="{1358991B-682A-C98C-05D0-15F699603628}"/>
                </a:ext>
              </a:extLst>
            </p:cNvPr>
            <p:cNvSpPr/>
            <p:nvPr/>
          </p:nvSpPr>
          <p:spPr>
            <a:xfrm>
              <a:off x="6605358" y="2068108"/>
              <a:ext cx="131681" cy="532033"/>
            </a:xfrm>
            <a:custGeom>
              <a:avLst/>
              <a:gdLst>
                <a:gd name="connsiteX0" fmla="*/ 131681 w 131681"/>
                <a:gd name="connsiteY0" fmla="*/ 0 h 532033"/>
                <a:gd name="connsiteX1" fmla="*/ 0 w 131681"/>
                <a:gd name="connsiteY1" fmla="*/ 266017 h 532033"/>
                <a:gd name="connsiteX2" fmla="*/ 131681 w 131681"/>
                <a:gd name="connsiteY2" fmla="*/ 532033 h 53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1681" h="532033">
                  <a:moveTo>
                    <a:pt x="131681" y="0"/>
                  </a:moveTo>
                  <a:cubicBezTo>
                    <a:pt x="52142" y="58114"/>
                    <a:pt x="0" y="155571"/>
                    <a:pt x="0" y="266017"/>
                  </a:cubicBezTo>
                  <a:cubicBezTo>
                    <a:pt x="0" y="376462"/>
                    <a:pt x="52142" y="473919"/>
                    <a:pt x="131681" y="532033"/>
                  </a:cubicBezTo>
                </a:path>
              </a:pathLst>
            </a:custGeom>
            <a:noFill/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9" name="자유형 58">
              <a:extLst>
                <a:ext uri="{FF2B5EF4-FFF2-40B4-BE49-F238E27FC236}">
                  <a16:creationId xmlns:a16="http://schemas.microsoft.com/office/drawing/2014/main" id="{FC36EC85-7C5A-F50E-94E0-7BD191B25E8A}"/>
                </a:ext>
              </a:extLst>
            </p:cNvPr>
            <p:cNvSpPr/>
            <p:nvPr/>
          </p:nvSpPr>
          <p:spPr>
            <a:xfrm>
              <a:off x="6753725" y="2065738"/>
              <a:ext cx="9480" cy="536773"/>
            </a:xfrm>
            <a:custGeom>
              <a:avLst/>
              <a:gdLst>
                <a:gd name="connsiteX0" fmla="*/ 0 w 9480"/>
                <a:gd name="connsiteY0" fmla="*/ 0 h 536773"/>
                <a:gd name="connsiteX1" fmla="*/ 0 w 9480"/>
                <a:gd name="connsiteY1" fmla="*/ 536774 h 536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480" h="536773">
                  <a:moveTo>
                    <a:pt x="0" y="0"/>
                  </a:moveTo>
                  <a:lnTo>
                    <a:pt x="0" y="536774"/>
                  </a:lnTo>
                </a:path>
              </a:pathLst>
            </a:custGeom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60" name="자유형 59">
              <a:extLst>
                <a:ext uri="{FF2B5EF4-FFF2-40B4-BE49-F238E27FC236}">
                  <a16:creationId xmlns:a16="http://schemas.microsoft.com/office/drawing/2014/main" id="{76E2E7B7-6B7B-69DB-1315-2C2C7F531A7D}"/>
                </a:ext>
              </a:extLst>
            </p:cNvPr>
            <p:cNvSpPr/>
            <p:nvPr/>
          </p:nvSpPr>
          <p:spPr>
            <a:xfrm>
              <a:off x="6485338" y="2334125"/>
              <a:ext cx="536773" cy="9480"/>
            </a:xfrm>
            <a:custGeom>
              <a:avLst/>
              <a:gdLst>
                <a:gd name="connsiteX0" fmla="*/ 0 w 536773"/>
                <a:gd name="connsiteY0" fmla="*/ 0 h 9480"/>
                <a:gd name="connsiteX1" fmla="*/ 536774 w 536773"/>
                <a:gd name="connsiteY1" fmla="*/ 0 h 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6773" h="9480">
                  <a:moveTo>
                    <a:pt x="0" y="0"/>
                  </a:moveTo>
                  <a:lnTo>
                    <a:pt x="536774" y="0"/>
                  </a:lnTo>
                </a:path>
              </a:pathLst>
            </a:custGeom>
            <a:ln w="15875" cap="rnd">
              <a:solidFill>
                <a:schemeClr val="bg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4" name="타원 3">
            <a:extLst>
              <a:ext uri="{FF2B5EF4-FFF2-40B4-BE49-F238E27FC236}">
                <a16:creationId xmlns:a16="http://schemas.microsoft.com/office/drawing/2014/main" id="{A184A776-943A-061C-A6AE-022C86072836}"/>
              </a:ext>
            </a:extLst>
          </p:cNvPr>
          <p:cNvSpPr/>
          <p:nvPr/>
        </p:nvSpPr>
        <p:spPr>
          <a:xfrm>
            <a:off x="6671143" y="2291742"/>
            <a:ext cx="136849" cy="136849"/>
          </a:xfrm>
          <a:prstGeom prst="ellipse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A625AEA5-00D3-E16F-B9B6-CB051222B48C}"/>
              </a:ext>
            </a:extLst>
          </p:cNvPr>
          <p:cNvGrpSpPr/>
          <p:nvPr/>
        </p:nvGrpSpPr>
        <p:grpSpPr>
          <a:xfrm>
            <a:off x="8583740" y="2390490"/>
            <a:ext cx="108000" cy="108000"/>
            <a:chOff x="5891811" y="4285179"/>
            <a:chExt cx="232542" cy="232542"/>
          </a:xfrm>
        </p:grpSpPr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B50B393-A265-5E1A-5717-D45E6EB6B877}"/>
                </a:ext>
              </a:extLst>
            </p:cNvPr>
            <p:cNvSpPr/>
            <p:nvPr/>
          </p:nvSpPr>
          <p:spPr>
            <a:xfrm>
              <a:off x="5891811" y="4285179"/>
              <a:ext cx="232542" cy="232542"/>
            </a:xfrm>
            <a:prstGeom prst="ellipse">
              <a:avLst/>
            </a:prstGeom>
            <a:solidFill>
              <a:srgbClr val="F4F4F4"/>
            </a:solidFill>
            <a:ln w="9525">
              <a:solidFill>
                <a:srgbClr val="0473FF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8489697-1F24-0110-52BA-6B2154B92839}"/>
                </a:ext>
              </a:extLst>
            </p:cNvPr>
            <p:cNvSpPr/>
            <p:nvPr/>
          </p:nvSpPr>
          <p:spPr>
            <a:xfrm>
              <a:off x="5939658" y="4333026"/>
              <a:ext cx="136849" cy="136849"/>
            </a:xfrm>
            <a:prstGeom prst="ellipse">
              <a:avLst/>
            </a:prstGeom>
            <a:solidFill>
              <a:srgbClr val="0473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sp>
        <p:nvSpPr>
          <p:cNvPr id="24" name="타원 23">
            <a:extLst>
              <a:ext uri="{FF2B5EF4-FFF2-40B4-BE49-F238E27FC236}">
                <a16:creationId xmlns:a16="http://schemas.microsoft.com/office/drawing/2014/main" id="{25C5FD6D-9AAD-D2DF-F2C9-24380B7758BD}"/>
              </a:ext>
            </a:extLst>
          </p:cNvPr>
          <p:cNvSpPr/>
          <p:nvPr/>
        </p:nvSpPr>
        <p:spPr>
          <a:xfrm>
            <a:off x="4638400" y="5764149"/>
            <a:ext cx="72000" cy="72000"/>
          </a:xfrm>
          <a:prstGeom prst="ellipse">
            <a:avLst/>
          </a:prstGeom>
          <a:solidFill>
            <a:srgbClr val="3C3C3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5" name="object 4">
            <a:extLst>
              <a:ext uri="{FF2B5EF4-FFF2-40B4-BE49-F238E27FC236}">
                <a16:creationId xmlns:a16="http://schemas.microsoft.com/office/drawing/2014/main" id="{AE2D4523-869D-1ED8-7B9D-78214E60901B}"/>
              </a:ext>
            </a:extLst>
          </p:cNvPr>
          <p:cNvSpPr txBox="1">
            <a:spLocks/>
          </p:cNvSpPr>
          <p:nvPr/>
        </p:nvSpPr>
        <p:spPr>
          <a:xfrm>
            <a:off x="2497655" y="1153295"/>
            <a:ext cx="5838819" cy="39857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R="5080">
              <a:spcBef>
                <a:spcPts val="0"/>
              </a:spcBef>
            </a:pPr>
            <a:r>
              <a:rPr lang="ko-KR" altLang="en-US" sz="2800" b="1" spc="-6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ohemi"/>
              </a:rPr>
              <a:t>음성 위조 탐지 판별 연구</a:t>
            </a:r>
            <a:endParaRPr lang="ko-KR" altLang="en-US" sz="2800" b="1" spc="-1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ohemi"/>
            </a:endParaRPr>
          </a:p>
        </p:txBody>
      </p:sp>
    </p:spTree>
    <p:extLst>
      <p:ext uri="{BB962C8B-B14F-4D97-AF65-F5344CB8AC3E}">
        <p14:creationId xmlns:p14="http://schemas.microsoft.com/office/powerpoint/2010/main" val="194780685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4">
            <a:extLst>
              <a:ext uri="{FF2B5EF4-FFF2-40B4-BE49-F238E27FC236}">
                <a16:creationId xmlns:a16="http://schemas.microsoft.com/office/drawing/2014/main" id="{7B789F67-D13C-C0F4-03AF-7438D2DD25AA}"/>
              </a:ext>
            </a:extLst>
          </p:cNvPr>
          <p:cNvSpPr/>
          <p:nvPr/>
        </p:nvSpPr>
        <p:spPr>
          <a:xfrm>
            <a:off x="750386" y="799510"/>
            <a:ext cx="10682605" cy="5574030"/>
          </a:xfrm>
          <a:custGeom>
            <a:avLst/>
            <a:gdLst/>
            <a:ahLst/>
            <a:cxnLst/>
            <a:rect l="l" t="t" r="r" b="b"/>
            <a:pathLst>
              <a:path w="10682605" h="5574030">
                <a:moveTo>
                  <a:pt x="10502099" y="0"/>
                </a:moveTo>
                <a:lnTo>
                  <a:pt x="179997" y="0"/>
                </a:lnTo>
                <a:lnTo>
                  <a:pt x="132144" y="6430"/>
                </a:lnTo>
                <a:lnTo>
                  <a:pt x="89146" y="24576"/>
                </a:lnTo>
                <a:lnTo>
                  <a:pt x="52717" y="52722"/>
                </a:lnTo>
                <a:lnTo>
                  <a:pt x="24573" y="89152"/>
                </a:lnTo>
                <a:lnTo>
                  <a:pt x="6429" y="132149"/>
                </a:lnTo>
                <a:lnTo>
                  <a:pt x="0" y="179997"/>
                </a:lnTo>
                <a:lnTo>
                  <a:pt x="0" y="5393690"/>
                </a:lnTo>
                <a:lnTo>
                  <a:pt x="6429" y="5441538"/>
                </a:lnTo>
                <a:lnTo>
                  <a:pt x="24573" y="5484534"/>
                </a:lnTo>
                <a:lnTo>
                  <a:pt x="52717" y="5520964"/>
                </a:lnTo>
                <a:lnTo>
                  <a:pt x="89146" y="5549110"/>
                </a:lnTo>
                <a:lnTo>
                  <a:pt x="132144" y="5567256"/>
                </a:lnTo>
                <a:lnTo>
                  <a:pt x="179997" y="5573687"/>
                </a:lnTo>
                <a:lnTo>
                  <a:pt x="10502099" y="5573687"/>
                </a:lnTo>
                <a:lnTo>
                  <a:pt x="10549947" y="5567256"/>
                </a:lnTo>
                <a:lnTo>
                  <a:pt x="10592944" y="5549110"/>
                </a:lnTo>
                <a:lnTo>
                  <a:pt x="10629374" y="5520964"/>
                </a:lnTo>
                <a:lnTo>
                  <a:pt x="10657520" y="5484534"/>
                </a:lnTo>
                <a:lnTo>
                  <a:pt x="10675666" y="5441538"/>
                </a:lnTo>
                <a:lnTo>
                  <a:pt x="10682097" y="5393690"/>
                </a:lnTo>
                <a:lnTo>
                  <a:pt x="10682097" y="179997"/>
                </a:lnTo>
                <a:lnTo>
                  <a:pt x="10675666" y="132149"/>
                </a:lnTo>
                <a:lnTo>
                  <a:pt x="10657520" y="89152"/>
                </a:lnTo>
                <a:lnTo>
                  <a:pt x="10629374" y="52722"/>
                </a:lnTo>
                <a:lnTo>
                  <a:pt x="10592944" y="24576"/>
                </a:lnTo>
                <a:lnTo>
                  <a:pt x="10549947" y="6430"/>
                </a:lnTo>
                <a:lnTo>
                  <a:pt x="10502099" y="0"/>
                </a:lnTo>
                <a:close/>
              </a:path>
            </a:pathLst>
          </a:custGeom>
          <a:solidFill>
            <a:srgbClr val="F4F4F4"/>
          </a:solidFill>
        </p:spPr>
        <p:txBody>
          <a:bodyPr wrap="square" lIns="0" tIns="0" rIns="0" bIns="0" rtlCol="0"/>
          <a:lstStyle/>
          <a:p>
            <a:endParaRPr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object 17">
            <a:extLst>
              <a:ext uri="{FF2B5EF4-FFF2-40B4-BE49-F238E27FC236}">
                <a16:creationId xmlns:a16="http://schemas.microsoft.com/office/drawing/2014/main" id="{F0154D19-8EB6-92A9-E0AA-86D72EA08123}"/>
              </a:ext>
            </a:extLst>
          </p:cNvPr>
          <p:cNvSpPr txBox="1"/>
          <p:nvPr/>
        </p:nvSpPr>
        <p:spPr>
          <a:xfrm>
            <a:off x="1531182" y="1250870"/>
            <a:ext cx="5407800" cy="3308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2000" b="1" spc="-4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추가사항  </a:t>
            </a:r>
            <a:r>
              <a:rPr lang="en-US" altLang="ko-KR" sz="2000" b="1" spc="-4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|</a:t>
            </a:r>
            <a:r>
              <a:rPr lang="ko-KR" altLang="en-US" sz="2000" b="1" spc="-4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  </a:t>
            </a:r>
            <a:r>
              <a:rPr lang="en-US" altLang="ko-KR" sz="2000" b="1" spc="-4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Deep voice set </a:t>
            </a:r>
            <a:r>
              <a:rPr lang="ko-KR" altLang="en-US" sz="2000" b="1" spc="-4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데이터 증강 후</a:t>
            </a:r>
            <a:endParaRPr lang="en-US" altLang="ko-KR" sz="2000" b="1" spc="-8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NeoTTF-eHv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E3FC9B-8AEA-A53F-48E4-C827AA2F4B07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결과 정리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-</a:t>
            </a:r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8F6CA93-F11C-1C6C-2359-13480EC9D1F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36228011"/>
              </p:ext>
            </p:extLst>
          </p:nvPr>
        </p:nvGraphicFramePr>
        <p:xfrm>
          <a:off x="1731107" y="1617785"/>
          <a:ext cx="8729786" cy="45406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51695998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1D309C80-16DF-6172-6835-898F0E60E390}"/>
              </a:ext>
            </a:extLst>
          </p:cNvPr>
          <p:cNvSpPr txBox="1"/>
          <p:nvPr/>
        </p:nvSpPr>
        <p:spPr>
          <a:xfrm>
            <a:off x="787021" y="991797"/>
            <a:ext cx="4838065" cy="45140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ko-KR" altLang="en-US" sz="2400" b="1" spc="-4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한계점</a:t>
            </a:r>
            <a:endParaRPr lang="en-US" altLang="ko-KR" sz="2400" b="1" spc="-8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NeoTTF-eHv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75C3A-DC2D-03E3-7C38-B9E510A8C1E8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고찰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068BB-EED3-ACE7-7257-8BE1265DEB65}"/>
              </a:ext>
            </a:extLst>
          </p:cNvPr>
          <p:cNvSpPr txBox="1"/>
          <p:nvPr/>
        </p:nvSpPr>
        <p:spPr>
          <a:xfrm>
            <a:off x="1855642" y="3357633"/>
            <a:ext cx="1783901" cy="318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5080">
              <a:lnSpc>
                <a:spcPct val="120000"/>
              </a:lnSpc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데이터셋의 부족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 Neo Regular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57ECAF8D-AD2F-EF59-AA03-E592F9F16243}"/>
              </a:ext>
            </a:extLst>
          </p:cNvPr>
          <p:cNvCxnSpPr>
            <a:cxnSpLocks/>
          </p:cNvCxnSpPr>
          <p:nvPr/>
        </p:nvCxnSpPr>
        <p:spPr>
          <a:xfrm>
            <a:off x="4357468" y="3044877"/>
            <a:ext cx="0" cy="98041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9AEE7B-C2A8-B655-82B2-0A844074EE08}"/>
              </a:ext>
            </a:extLst>
          </p:cNvPr>
          <p:cNvSpPr txBox="1"/>
          <p:nvPr/>
        </p:nvSpPr>
        <p:spPr>
          <a:xfrm>
            <a:off x="8820813" y="3357633"/>
            <a:ext cx="1783901" cy="318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5080">
              <a:lnSpc>
                <a:spcPct val="120000"/>
              </a:lnSpc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개발환경의 한계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 Neo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E96B-2A7F-300D-2914-17695B8ED9D9}"/>
              </a:ext>
            </a:extLst>
          </p:cNvPr>
          <p:cNvSpPr txBox="1"/>
          <p:nvPr/>
        </p:nvSpPr>
        <p:spPr>
          <a:xfrm>
            <a:off x="5556887" y="3357633"/>
            <a:ext cx="1783901" cy="31854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5080">
              <a:lnSpc>
                <a:spcPct val="120000"/>
              </a:lnSpc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배경지식 부족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 Neo Regular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9439F67-0465-C89E-118B-476DDB5E15DF}"/>
              </a:ext>
            </a:extLst>
          </p:cNvPr>
          <p:cNvCxnSpPr>
            <a:cxnSpLocks/>
          </p:cNvCxnSpPr>
          <p:nvPr/>
        </p:nvCxnSpPr>
        <p:spPr>
          <a:xfrm>
            <a:off x="7848154" y="3044877"/>
            <a:ext cx="0" cy="98041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004753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5">
            <a:extLst>
              <a:ext uri="{FF2B5EF4-FFF2-40B4-BE49-F238E27FC236}">
                <a16:creationId xmlns:a16="http://schemas.microsoft.com/office/drawing/2014/main" id="{1D309C80-16DF-6172-6835-898F0E60E390}"/>
              </a:ext>
            </a:extLst>
          </p:cNvPr>
          <p:cNvSpPr txBox="1"/>
          <p:nvPr/>
        </p:nvSpPr>
        <p:spPr>
          <a:xfrm>
            <a:off x="787021" y="991797"/>
            <a:ext cx="4838065" cy="426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ko-KR" altLang="en-US" sz="2400" b="1" spc="-4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개선 방안</a:t>
            </a:r>
            <a:r>
              <a:rPr lang="en-US" altLang="ko-KR" sz="2400" b="1" spc="-4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 </a:t>
            </a:r>
            <a:r>
              <a:rPr lang="ko-KR" altLang="en-US" sz="2400" b="1" spc="-45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및 활용</a:t>
            </a:r>
            <a:endParaRPr lang="en-US" altLang="ko-KR" sz="2400" b="1" spc="-80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  <a:cs typeface="NanumSquareNeoTTF-eHv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275C3A-DC2D-03E3-7C38-B9E510A8C1E8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고찰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7068BB-EED3-ACE7-7257-8BE1265DEB65}"/>
              </a:ext>
            </a:extLst>
          </p:cNvPr>
          <p:cNvSpPr txBox="1"/>
          <p:nvPr/>
        </p:nvSpPr>
        <p:spPr>
          <a:xfrm>
            <a:off x="1855642" y="3357633"/>
            <a:ext cx="1783901" cy="6320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5080">
              <a:lnSpc>
                <a:spcPct val="120000"/>
              </a:lnSpc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음성 인증 시스템 보호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 Neo Regular"/>
            </a:endParaRPr>
          </a:p>
        </p:txBody>
      </p:sp>
      <p:cxnSp>
        <p:nvCxnSpPr>
          <p:cNvPr id="3" name="직선 연결선[R] 2">
            <a:extLst>
              <a:ext uri="{FF2B5EF4-FFF2-40B4-BE49-F238E27FC236}">
                <a16:creationId xmlns:a16="http://schemas.microsoft.com/office/drawing/2014/main" id="{57ECAF8D-AD2F-EF59-AA03-E592F9F16243}"/>
              </a:ext>
            </a:extLst>
          </p:cNvPr>
          <p:cNvCxnSpPr>
            <a:cxnSpLocks/>
          </p:cNvCxnSpPr>
          <p:nvPr/>
        </p:nvCxnSpPr>
        <p:spPr>
          <a:xfrm>
            <a:off x="4357468" y="3044877"/>
            <a:ext cx="0" cy="98041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F9AEE7B-C2A8-B655-82B2-0A844074EE08}"/>
              </a:ext>
            </a:extLst>
          </p:cNvPr>
          <p:cNvSpPr txBox="1"/>
          <p:nvPr/>
        </p:nvSpPr>
        <p:spPr>
          <a:xfrm>
            <a:off x="8820813" y="3357633"/>
            <a:ext cx="1783901" cy="2996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5080">
              <a:lnSpc>
                <a:spcPct val="120000"/>
              </a:lnSpc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보안 서비스 활용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 Neo Regular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9AE96B-2A7F-300D-2914-17695B8ED9D9}"/>
              </a:ext>
            </a:extLst>
          </p:cNvPr>
          <p:cNvSpPr txBox="1"/>
          <p:nvPr/>
        </p:nvSpPr>
        <p:spPr>
          <a:xfrm>
            <a:off x="5556887" y="3357633"/>
            <a:ext cx="1783901" cy="6320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5080">
              <a:lnSpc>
                <a:spcPct val="120000"/>
              </a:lnSpc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보이스피싱 범죄 탐지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 Neo Regular"/>
            </a:endParaRPr>
          </a:p>
        </p:txBody>
      </p: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C9439F67-0465-C89E-118B-476DDB5E15DF}"/>
              </a:ext>
            </a:extLst>
          </p:cNvPr>
          <p:cNvCxnSpPr>
            <a:cxnSpLocks/>
          </p:cNvCxnSpPr>
          <p:nvPr/>
        </p:nvCxnSpPr>
        <p:spPr>
          <a:xfrm>
            <a:off x="7848154" y="3044877"/>
            <a:ext cx="0" cy="98041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52979B8B-2001-C205-AE1F-EF36FF497EB7}"/>
              </a:ext>
            </a:extLst>
          </p:cNvPr>
          <p:cNvSpPr txBox="1"/>
          <p:nvPr/>
        </p:nvSpPr>
        <p:spPr>
          <a:xfrm>
            <a:off x="1855642" y="4760099"/>
            <a:ext cx="1994457" cy="6320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5080">
              <a:lnSpc>
                <a:spcPct val="120000"/>
              </a:lnSpc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새로운 특징추출법</a:t>
            </a:r>
            <a:r>
              <a:rPr lang="en-US" altLang="ko-KR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 </a:t>
            </a: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및</a:t>
            </a:r>
            <a:r>
              <a:rPr lang="en-US" altLang="ko-KR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 </a:t>
            </a: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알고리즘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 Neo Regular"/>
            </a:endParaRPr>
          </a:p>
        </p:txBody>
      </p:sp>
      <p:cxnSp>
        <p:nvCxnSpPr>
          <p:cNvPr id="8" name="직선 연결선[R] 2">
            <a:extLst>
              <a:ext uri="{FF2B5EF4-FFF2-40B4-BE49-F238E27FC236}">
                <a16:creationId xmlns:a16="http://schemas.microsoft.com/office/drawing/2014/main" id="{8CB833DA-64FB-5153-5335-BE10F017877D}"/>
              </a:ext>
            </a:extLst>
          </p:cNvPr>
          <p:cNvCxnSpPr>
            <a:cxnSpLocks/>
          </p:cNvCxnSpPr>
          <p:nvPr/>
        </p:nvCxnSpPr>
        <p:spPr>
          <a:xfrm>
            <a:off x="4357468" y="4447343"/>
            <a:ext cx="0" cy="98041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32CAADF-4D49-7267-1A4D-D7CB46BBFD8F}"/>
              </a:ext>
            </a:extLst>
          </p:cNvPr>
          <p:cNvSpPr txBox="1"/>
          <p:nvPr/>
        </p:nvSpPr>
        <p:spPr>
          <a:xfrm>
            <a:off x="8820813" y="4760099"/>
            <a:ext cx="1783901" cy="2996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5080">
              <a:lnSpc>
                <a:spcPct val="120000"/>
              </a:lnSpc>
            </a:pPr>
            <a:r>
              <a:rPr lang="en-US" altLang="ko-KR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VIT </a:t>
            </a: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사용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 Neo Regular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1EC3742-0F18-C2DB-3915-2DEE3E733554}"/>
              </a:ext>
            </a:extLst>
          </p:cNvPr>
          <p:cNvSpPr txBox="1"/>
          <p:nvPr/>
        </p:nvSpPr>
        <p:spPr>
          <a:xfrm>
            <a:off x="5556887" y="4760099"/>
            <a:ext cx="1783901" cy="29963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R="5080">
              <a:lnSpc>
                <a:spcPct val="120000"/>
              </a:lnSpc>
            </a:pPr>
            <a:r>
              <a:rPr lang="ko-KR" altLang="en-US" spc="-50" dirty="0">
                <a:solidFill>
                  <a:schemeClr val="bg1">
                    <a:lumMod val="50000"/>
                  </a:schemeClr>
                </a:solidFill>
                <a:latin typeface="APPLE SD GOTHIC NEO SEMIBOLD" panose="02000300000000000000" pitchFamily="2" charset="-127"/>
                <a:ea typeface="APPLE SD GOTHIC NEO SEMIBOLD" panose="02000300000000000000" pitchFamily="2" charset="-127"/>
                <a:cs typeface="NanumSquare Neo Regular"/>
              </a:rPr>
              <a:t>모델 앙상블</a:t>
            </a:r>
            <a:endParaRPr lang="en-US" altLang="ko-KR" spc="-50" dirty="0">
              <a:solidFill>
                <a:schemeClr val="bg1">
                  <a:lumMod val="50000"/>
                </a:schemeClr>
              </a:solidFill>
              <a:latin typeface="APPLE SD GOTHIC NEO SEMIBOLD" panose="02000300000000000000" pitchFamily="2" charset="-127"/>
              <a:ea typeface="APPLE SD GOTHIC NEO SEMIBOLD" panose="02000300000000000000" pitchFamily="2" charset="-127"/>
              <a:cs typeface="NanumSquare Neo Regular"/>
            </a:endParaRPr>
          </a:p>
        </p:txBody>
      </p:sp>
      <p:cxnSp>
        <p:nvCxnSpPr>
          <p:cNvPr id="13" name="직선 연결선[R] 10">
            <a:extLst>
              <a:ext uri="{FF2B5EF4-FFF2-40B4-BE49-F238E27FC236}">
                <a16:creationId xmlns:a16="http://schemas.microsoft.com/office/drawing/2014/main" id="{D65F6596-2646-4E9E-E7BA-8172E94C9CF1}"/>
              </a:ext>
            </a:extLst>
          </p:cNvPr>
          <p:cNvCxnSpPr>
            <a:cxnSpLocks/>
          </p:cNvCxnSpPr>
          <p:nvPr/>
        </p:nvCxnSpPr>
        <p:spPr>
          <a:xfrm>
            <a:off x="7848154" y="4447343"/>
            <a:ext cx="0" cy="980413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1768762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그림 개체 틀 1">
            <a:extLst>
              <a:ext uri="{FF2B5EF4-FFF2-40B4-BE49-F238E27FC236}">
                <a16:creationId xmlns:a16="http://schemas.microsoft.com/office/drawing/2014/main" id="{B3DA3D1B-38C7-8F4A-3470-370B7FA9005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/>
        <p:txBody>
          <a:bodyPr/>
          <a:lstStyle/>
          <a:p>
            <a:r>
              <a:rPr lang="ko-KR" altLang="en-US" sz="1800" dirty="0"/>
              <a:t>음성 위조 탐지를 위한 </a:t>
            </a:r>
            <a:r>
              <a:rPr lang="en-US" altLang="ko-KR" sz="1800" dirty="0"/>
              <a:t>2</a:t>
            </a:r>
            <a:r>
              <a:rPr lang="ko-KR" altLang="en-US" sz="1800" dirty="0"/>
              <a:t>단계 학습 모형 연구 </a:t>
            </a:r>
            <a:br>
              <a:rPr lang="en-US" altLang="ko-KR" sz="1800" dirty="0"/>
            </a:br>
            <a:r>
              <a:rPr lang="en-US" altLang="ko-KR" sz="1800" dirty="0"/>
              <a:t>[Journal of the Korean Data &amp; http://dx.doi.org/10.7465/jkdi.2023.34.2.203 Information Science Society]</a:t>
            </a:r>
          </a:p>
          <a:p>
            <a:endParaRPr lang="en-US" altLang="ko-KR" sz="1800" dirty="0"/>
          </a:p>
          <a:p>
            <a:r>
              <a:rPr lang="ko-KR" altLang="en-US" sz="1800" dirty="0"/>
              <a:t>합성된 음성과 발화 음성에 대한 차이 연구 </a:t>
            </a:r>
            <a:r>
              <a:rPr lang="en-US" altLang="ko-KR" sz="1800" dirty="0"/>
              <a:t>Audio deepfake detection </a:t>
            </a:r>
            <a:r>
              <a:rPr lang="ko-KR" altLang="en-US" sz="1800" dirty="0"/>
              <a:t>기술 개발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en-US" altLang="ko-KR" sz="1800" dirty="0" err="1"/>
              <a:t>survey:https</a:t>
            </a:r>
            <a:r>
              <a:rPr lang="en-US" altLang="ko-KR" sz="1800" dirty="0"/>
              <a:t>://arxiv.org/pdf/2308.14970.pdf)</a:t>
            </a:r>
          </a:p>
          <a:p>
            <a:endParaRPr lang="en-US" altLang="ko-KR" sz="1800" dirty="0"/>
          </a:p>
          <a:p>
            <a:r>
              <a:rPr lang="en-US" altLang="ko-KR" sz="1800" dirty="0"/>
              <a:t>Deepfake Audio Detection via MFCC Features Using Machine Learning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en-US" altLang="ko-KR" sz="1800" dirty="0">
                <a:hlinkClick r:id="rId3"/>
              </a:rPr>
              <a:t>https://ieeexplore.ieee.org/stamp/stamp.jsp?tp=&amp;arnumber=9996362</a:t>
            </a:r>
            <a:r>
              <a:rPr lang="en-US" altLang="ko-KR" sz="1800" dirty="0"/>
              <a:t>)</a:t>
            </a:r>
          </a:p>
          <a:p>
            <a:endParaRPr lang="en-US" altLang="ko-KR" sz="1800" dirty="0"/>
          </a:p>
          <a:p>
            <a:pPr algn="just" fontAlgn="ctr"/>
            <a:r>
              <a:rPr lang="en-US" altLang="ko-KR" sz="1800" dirty="0"/>
              <a:t>Mel-Spectrogram</a:t>
            </a:r>
            <a:r>
              <a:rPr lang="ko-KR" altLang="en-US" sz="1800" dirty="0"/>
              <a:t>과 </a:t>
            </a:r>
            <a:r>
              <a:rPr lang="en-US" altLang="ko-KR" sz="1800" dirty="0"/>
              <a:t>MFCC</a:t>
            </a:r>
            <a:r>
              <a:rPr lang="ko-KR" altLang="en-US" sz="1800" dirty="0"/>
              <a:t>를 이용한 딥러닝 기반 </a:t>
            </a:r>
            <a:r>
              <a:rPr lang="ko-KR" altLang="en-US" sz="1800" dirty="0" err="1"/>
              <a:t>딥보이스</a:t>
            </a:r>
            <a:r>
              <a:rPr lang="ko-KR" altLang="en-US" sz="1800" dirty="0"/>
              <a:t> 탐지시스템 개발에 관한 연구</a:t>
            </a:r>
            <a:br>
              <a:rPr lang="en-US" altLang="ko-KR" sz="1800" dirty="0"/>
            </a:br>
            <a:r>
              <a:rPr lang="en-US" altLang="ko-KR" sz="1800" dirty="0"/>
              <a:t>(</a:t>
            </a:r>
            <a:r>
              <a:rPr lang="en-US" altLang="ko-KR" sz="1200" b="0" i="0" dirty="0">
                <a:solidFill>
                  <a:srgbClr val="333333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The Transactions P of the Korean Institute of Electrical Engineers KIEEP Vol. 72P, No. 03, p.186-192)</a:t>
            </a:r>
          </a:p>
          <a:p>
            <a:pPr algn="just" fontAlgn="ctr"/>
            <a:endParaRPr lang="en-US" altLang="ko-KR" sz="1200" b="0" i="0" dirty="0">
              <a:solidFill>
                <a:srgbClr val="333333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r>
              <a:rPr lang="en-US" altLang="ko-KR" sz="1800" dirty="0"/>
              <a:t>https://velog.io/@gangjoo/ML-%ED%8F%89%EA%B0%80-F1-Score%EC%99%80-ROC-AUC</a:t>
            </a:r>
          </a:p>
          <a:p>
            <a:endParaRPr lang="ko-KR" altLang="en-US" sz="1800"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D2251122-3C17-08D6-5882-0E0FCDDA374B}"/>
              </a:ext>
            </a:extLst>
          </p:cNvPr>
          <p:cNvSpPr txBox="1"/>
          <p:nvPr/>
        </p:nvSpPr>
        <p:spPr>
          <a:xfrm>
            <a:off x="1076581" y="512321"/>
            <a:ext cx="4838065" cy="42620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5000"/>
              </a:lnSpc>
              <a:spcBef>
                <a:spcPts val="100"/>
              </a:spcBef>
            </a:pPr>
            <a:r>
              <a:rPr lang="en-US" altLang="ko-KR" sz="2400" b="1" spc="-80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  <a:cs typeface="NanumSquareNeoTTF-eHv"/>
              </a:rPr>
              <a:t>Reference</a:t>
            </a:r>
          </a:p>
        </p:txBody>
      </p:sp>
    </p:spTree>
    <p:extLst>
      <p:ext uri="{BB962C8B-B14F-4D97-AF65-F5344CB8AC3E}">
        <p14:creationId xmlns:p14="http://schemas.microsoft.com/office/powerpoint/2010/main" val="1750168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F325DE-5E0C-C2E9-71A6-F508B60F1B42}"/>
              </a:ext>
            </a:extLst>
          </p:cNvPr>
          <p:cNvSpPr txBox="1"/>
          <p:nvPr/>
        </p:nvSpPr>
        <p:spPr>
          <a:xfrm>
            <a:off x="1221526" y="830883"/>
            <a:ext cx="934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 voice</a:t>
            </a:r>
            <a:r>
              <a:rPr kumimoji="1" lang="ko-KR" altLang="en-US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6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(DEEP-VOICE : Real-time Detection of AI-Generated Speech for DeepFake Voice Conversion)</a:t>
            </a:r>
            <a:endParaRPr kumimoji="1" lang="ko-Kore-KR" altLang="en-US" sz="16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BBC6F-44C6-C5C0-1F56-E58CC7F5AB63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0713712F-AC88-B49E-79F6-89491913454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3251"/>
          <a:stretch/>
        </p:blipFill>
        <p:spPr>
          <a:xfrm>
            <a:off x="1221527" y="1652032"/>
            <a:ext cx="4633989" cy="307236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6B38885-1840-16E9-CACD-A0B69EA15503}"/>
              </a:ext>
            </a:extLst>
          </p:cNvPr>
          <p:cNvSpPr txBox="1"/>
          <p:nvPr/>
        </p:nvSpPr>
        <p:spPr>
          <a:xfrm>
            <a:off x="8591550" y="300355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0ADB50-2AEB-B7C4-1215-ADF9EEA52BD9}"/>
              </a:ext>
            </a:extLst>
          </p:cNvPr>
          <p:cNvSpPr txBox="1"/>
          <p:nvPr/>
        </p:nvSpPr>
        <p:spPr>
          <a:xfrm>
            <a:off x="1221526" y="5066968"/>
            <a:ext cx="6080511" cy="14542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원본 오디오 파일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8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명의 유명인의 실제 음성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+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Retrieval-based Voice Conversion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을 통해 변환된 </a:t>
            </a:r>
            <a:r>
              <a:rPr kumimoji="1" lang="en-US" altLang="ko-KR" sz="1200" dirty="0" err="1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DeepFake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음성</a:t>
            </a:r>
            <a:endParaRPr kumimoji="1" lang="en-US" altLang="ko-KR" sz="1200" dirty="0">
              <a:solidFill>
                <a:schemeClr val="bg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추출된 특징 데이터</a:t>
            </a: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(“DATASET-balanced.csv”)</a:t>
            </a:r>
            <a:b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1s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단위로 오디오 창에서 추출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랜덤 샘플링으로 데이터 균형을 맞춘 데이터</a:t>
            </a:r>
            <a:endParaRPr kumimoji="1" lang="ko-Kore-KR" altLang="en-US" sz="1200" dirty="0">
              <a:solidFill>
                <a:schemeClr val="bg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4" name="linus-original-DEMO.mp3">
            <a:hlinkClick r:id="" action="ppaction://media"/>
            <a:extLst>
              <a:ext uri="{FF2B5EF4-FFF2-40B4-BE49-F238E27FC236}">
                <a16:creationId xmlns:a16="http://schemas.microsoft.com/office/drawing/2014/main" id="{CEB31A68-8E3C-3498-D4CC-FAE1D01DF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63232" y="5277740"/>
            <a:ext cx="603533" cy="603533"/>
          </a:xfrm>
          <a:prstGeom prst="rect">
            <a:avLst/>
          </a:prstGeom>
        </p:spPr>
      </p:pic>
      <p:pic>
        <p:nvPicPr>
          <p:cNvPr id="5" name="linus-to-musk-DEMO.mp3">
            <a:hlinkClick r:id="" action="ppaction://media"/>
            <a:extLst>
              <a:ext uri="{FF2B5EF4-FFF2-40B4-BE49-F238E27FC236}">
                <a16:creationId xmlns:a16="http://schemas.microsoft.com/office/drawing/2014/main" id="{69ACFDEB-7804-E5EF-67B7-BCC767B38DE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763231" y="6027117"/>
            <a:ext cx="603534" cy="603534"/>
          </a:xfrm>
          <a:prstGeom prst="rect">
            <a:avLst/>
          </a:prstGeom>
        </p:spPr>
      </p:pic>
      <p:pic>
        <p:nvPicPr>
          <p:cNvPr id="9218" name="Picture 2">
            <a:extLst>
              <a:ext uri="{FF2B5EF4-FFF2-40B4-BE49-F238E27FC236}">
                <a16:creationId xmlns:a16="http://schemas.microsoft.com/office/drawing/2014/main" id="{D74FA146-7C07-0CF0-AA33-FD0D0DF61E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022041"/>
            <a:ext cx="5631073" cy="2223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4355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F325DE-5E0C-C2E9-71A6-F508B60F1B42}"/>
              </a:ext>
            </a:extLst>
          </p:cNvPr>
          <p:cNvSpPr txBox="1"/>
          <p:nvPr/>
        </p:nvSpPr>
        <p:spPr>
          <a:xfrm>
            <a:off x="1221526" y="830883"/>
            <a:ext cx="783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ASVspoof 2019</a:t>
            </a:r>
            <a:r>
              <a:rPr kumimoji="1" lang="ko-KR" altLang="en-US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</a:t>
            </a:r>
            <a:r>
              <a:rPr kumimoji="1" lang="en-US" altLang="ko-KR" sz="18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Automatic Speaker Verification(ASV)2019</a:t>
            </a:r>
            <a:r>
              <a:rPr kumimoji="1" lang="ko-KR" altLang="en-US" sz="18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800" dirty="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Challenge‘s Dataset)</a:t>
            </a:r>
            <a:endParaRPr kumimoji="1" lang="ko-Kore-KR" altLang="en-US" sz="18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6BBC6F-44C6-C5C0-1F56-E58CC7F5AB63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0F9CF84-2B98-EFB7-B00C-C5E7B0C2FC2A}"/>
              </a:ext>
            </a:extLst>
          </p:cNvPr>
          <p:cNvSpPr txBox="1"/>
          <p:nvPr/>
        </p:nvSpPr>
        <p:spPr>
          <a:xfrm>
            <a:off x="6476174" y="3675102"/>
            <a:ext cx="5036956" cy="2192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구성</a:t>
            </a:r>
            <a:b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•Voice Cloning Toolkit(VCTK2)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기반으로 하는 원본 데이터</a:t>
            </a:r>
            <a:b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•Text To Speech(TTS), Voice Conversion(VC), Voice Synthesis(VS),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b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   </a:t>
            </a:r>
            <a: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Tacotron2, WaveNet</a:t>
            </a: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등의 음성 위조 알고리즘을 사용해 생성된 음성 데이터</a:t>
            </a:r>
            <a:br>
              <a:rPr kumimoji="1" lang="en-US" altLang="ko-KR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ko-KR" altLang="en-US" sz="1200" dirty="0">
                <a:solidFill>
                  <a:schemeClr val="bg2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endParaRPr kumimoji="1" lang="en-US" altLang="ko-KR" sz="1200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샘플링</a:t>
            </a:r>
            <a:b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R" sz="1200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  </a:t>
            </a:r>
            <a:r>
              <a:rPr lang="en" altLang="ko-Kore-KR" sz="12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96kHz</a:t>
            </a:r>
            <a:r>
              <a:rPr lang="ko-KR" altLang="en-US" sz="12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녹음된 다중 화자 영어 음성 데이터베이스를 </a:t>
            </a:r>
            <a:r>
              <a:rPr lang="en-US" altLang="ko-KR" sz="12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16</a:t>
            </a:r>
            <a:r>
              <a:rPr lang="en" altLang="ko-Kore-KR" sz="12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kHz</a:t>
            </a:r>
            <a:r>
              <a:rPr lang="ko-KR" altLang="en-US" sz="1200" b="0" i="0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로 다운샘플링</a:t>
            </a:r>
            <a:endParaRPr kumimoji="1" lang="ko-Kore-KR" altLang="en-US" sz="1200" dirty="0">
              <a:solidFill>
                <a:schemeClr val="bg2">
                  <a:lumMod val="50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3E823EE-CD37-B5BF-8DB1-59679A4E8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1526" y="1853010"/>
            <a:ext cx="4754882" cy="305115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5C8F1C7-A00D-1946-5F70-8A984E815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956" y="1853010"/>
            <a:ext cx="5247392" cy="1329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13560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F8A205-C0E3-6381-014F-830789102A14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D4B9D671-1EE3-CEF1-E01B-2855853E4FE6}"/>
              </a:ext>
            </a:extLst>
          </p:cNvPr>
          <p:cNvGrpSpPr/>
          <p:nvPr/>
        </p:nvGrpSpPr>
        <p:grpSpPr>
          <a:xfrm>
            <a:off x="667503" y="3886057"/>
            <a:ext cx="5465842" cy="1509933"/>
            <a:chOff x="667503" y="3886057"/>
            <a:chExt cx="5465842" cy="1509933"/>
          </a:xfrm>
        </p:grpSpPr>
        <p:sp>
          <p:nvSpPr>
            <p:cNvPr id="20" name="제목 1">
              <a:extLst>
                <a:ext uri="{FF2B5EF4-FFF2-40B4-BE49-F238E27FC236}">
                  <a16:creationId xmlns:a16="http://schemas.microsoft.com/office/drawing/2014/main" id="{08479BE0-66C6-1573-C4D8-27D331522F7A}"/>
                </a:ext>
              </a:extLst>
            </p:cNvPr>
            <p:cNvSpPr txBox="1">
              <a:spLocks/>
            </p:cNvSpPr>
            <p:nvPr/>
          </p:nvSpPr>
          <p:spPr>
            <a:xfrm>
              <a:off x="667503" y="4095044"/>
              <a:ext cx="5465842" cy="13009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b="1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Mel-spect</a:t>
              </a: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r</a:t>
              </a:r>
              <a:r>
                <a:rPr lang="en-US" altLang="ko-KR" sz="1400" b="1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ogram</a:t>
              </a: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으로 구성된 </a:t>
              </a:r>
              <a:endPara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오디오 샘플을 적용하여 학습</a:t>
              </a:r>
              <a:endParaRPr lang="ko-KR" altLang="en-US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4" name="제목 1">
              <a:extLst>
                <a:ext uri="{FF2B5EF4-FFF2-40B4-BE49-F238E27FC236}">
                  <a16:creationId xmlns:a16="http://schemas.microsoft.com/office/drawing/2014/main" id="{1591CDB6-711A-69A0-78EC-D937083AB2BC}"/>
                </a:ext>
              </a:extLst>
            </p:cNvPr>
            <p:cNvSpPr txBox="1">
              <a:spLocks/>
            </p:cNvSpPr>
            <p:nvPr/>
          </p:nvSpPr>
          <p:spPr>
            <a:xfrm>
              <a:off x="1261811" y="3886057"/>
              <a:ext cx="4277227" cy="62757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Image-based classification</a:t>
              </a:r>
              <a:endParaRPr lang="ko-KR" altLang="en-US" sz="18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EEE25F3F-8C48-1DCC-ABA5-549F9A579406}"/>
              </a:ext>
            </a:extLst>
          </p:cNvPr>
          <p:cNvGrpSpPr/>
          <p:nvPr/>
        </p:nvGrpSpPr>
        <p:grpSpPr>
          <a:xfrm>
            <a:off x="667503" y="1514570"/>
            <a:ext cx="5465842" cy="2179055"/>
            <a:chOff x="667503" y="1514570"/>
            <a:chExt cx="5465842" cy="2179055"/>
          </a:xfrm>
        </p:grpSpPr>
        <p:sp>
          <p:nvSpPr>
            <p:cNvPr id="3" name="제목 1">
              <a:extLst>
                <a:ext uri="{FF2B5EF4-FFF2-40B4-BE49-F238E27FC236}">
                  <a16:creationId xmlns:a16="http://schemas.microsoft.com/office/drawing/2014/main" id="{09B65932-317A-D37C-CEFA-37EC20674469}"/>
                </a:ext>
              </a:extLst>
            </p:cNvPr>
            <p:cNvSpPr txBox="1">
              <a:spLocks/>
            </p:cNvSpPr>
            <p:nvPr/>
          </p:nvSpPr>
          <p:spPr>
            <a:xfrm>
              <a:off x="1261811" y="1514570"/>
              <a:ext cx="4277227" cy="62757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ko-KR" sz="18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Feature-based classification</a:t>
              </a:r>
              <a:endParaRPr lang="ko-KR" altLang="en-US" sz="18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5" name="제목 1">
              <a:extLst>
                <a:ext uri="{FF2B5EF4-FFF2-40B4-BE49-F238E27FC236}">
                  <a16:creationId xmlns:a16="http://schemas.microsoft.com/office/drawing/2014/main" id="{D0C360A6-FF8A-284B-9A06-B4E5F071345F}"/>
                </a:ext>
              </a:extLst>
            </p:cNvPr>
            <p:cNvSpPr txBox="1">
              <a:spLocks/>
            </p:cNvSpPr>
            <p:nvPr/>
          </p:nvSpPr>
          <p:spPr>
            <a:xfrm>
              <a:off x="667503" y="2392679"/>
              <a:ext cx="5465842" cy="13009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오디오 파일에서 얻은 음성데이터에서</a:t>
              </a:r>
            </a:p>
            <a:p>
              <a:pPr>
                <a:lnSpc>
                  <a:spcPct val="150000"/>
                </a:lnSpc>
              </a:pPr>
              <a:r>
                <a:rPr lang="en-US" altLang="ko-KR" sz="1400" u="sng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Feature</a:t>
              </a:r>
              <a:r>
                <a:rPr lang="ko-KR" altLang="en-US" sz="1400" u="sng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들을 추출</a:t>
              </a: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하여 </a:t>
              </a:r>
              <a:r>
                <a:rPr lang="ko-KR" altLang="en-US" sz="1400" b="1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특징벡터화</a:t>
              </a: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하여 </a:t>
              </a:r>
              <a:endPara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이를 기반으로 학습하는 방법</a:t>
              </a:r>
            </a:p>
            <a:p>
              <a:pPr>
                <a:lnSpc>
                  <a:spcPct val="150000"/>
                </a:lnSpc>
              </a:pPr>
              <a:endPara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92E0D824-4C9A-BF67-3705-910B993DF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873" y="1801462"/>
            <a:ext cx="5241316" cy="30260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886735-D29F-368F-B261-1C3531D7246A}"/>
              </a:ext>
            </a:extLst>
          </p:cNvPr>
          <p:cNvSpPr txBox="1"/>
          <p:nvPr/>
        </p:nvSpPr>
        <p:spPr>
          <a:xfrm>
            <a:off x="9047131" y="3757717"/>
            <a:ext cx="1439817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Feature-based</a:t>
            </a:r>
            <a:br>
              <a:rPr kumimoji="1" lang="en-US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classification</a:t>
            </a:r>
            <a:endParaRPr kumimoji="1" lang="ko-Kore-KR" altLang="en-US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888B8-A84B-ABE7-AD8D-6EBE4F6ED769}"/>
              </a:ext>
            </a:extLst>
          </p:cNvPr>
          <p:cNvSpPr txBox="1"/>
          <p:nvPr/>
        </p:nvSpPr>
        <p:spPr>
          <a:xfrm>
            <a:off x="6133345" y="3757717"/>
            <a:ext cx="1534940" cy="58477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Image-based</a:t>
            </a:r>
            <a:br>
              <a:rPr kumimoji="1" lang="en-US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</a:br>
            <a:r>
              <a:rPr kumimoji="1" lang="en-US" altLang="ko-Kore-KR" sz="1600" dirty="0">
                <a:solidFill>
                  <a:srgbClr val="000000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classification</a:t>
            </a:r>
            <a:endParaRPr kumimoji="1" lang="ko-Kore-KR" altLang="en-US" sz="1600" dirty="0">
              <a:solidFill>
                <a:srgbClr val="000000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88581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B960339-270E-DBB4-5579-3CF052CC663A}"/>
              </a:ext>
            </a:extLst>
          </p:cNvPr>
          <p:cNvSpPr/>
          <p:nvPr/>
        </p:nvSpPr>
        <p:spPr>
          <a:xfrm>
            <a:off x="2164828" y="2190832"/>
            <a:ext cx="1504335" cy="688258"/>
          </a:xfrm>
          <a:prstGeom prst="rect">
            <a:avLst/>
          </a:prstGeom>
          <a:solidFill>
            <a:srgbClr val="0673FF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음원 파일</a:t>
            </a:r>
            <a:r>
              <a:rPr lang="en-US" altLang="ko-KR" sz="1400" dirty="0">
                <a:solidFill>
                  <a:schemeClr val="bg1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(wav)</a:t>
            </a:r>
            <a:endParaRPr lang="ko-KR" altLang="en-US" sz="1400" dirty="0">
              <a:solidFill>
                <a:schemeClr val="bg1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380B36-3B13-5B79-1773-E2FA6EB0151A}"/>
              </a:ext>
            </a:extLst>
          </p:cNvPr>
          <p:cNvSpPr txBox="1"/>
          <p:nvPr/>
        </p:nvSpPr>
        <p:spPr>
          <a:xfrm>
            <a:off x="1180881" y="685659"/>
            <a:ext cx="6696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i="0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음원 데이터</a:t>
            </a:r>
            <a:r>
              <a:rPr lang="ko-KR" altLang="en-US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를 </a:t>
            </a:r>
            <a:r>
              <a:rPr lang="en-US" altLang="ko-KR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time domain</a:t>
            </a:r>
            <a:r>
              <a:rPr lang="ko-KR" altLang="en-US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에서 그대로 벡터화하여 학습을 할 때의 단점</a:t>
            </a:r>
            <a:endParaRPr lang="en-US" altLang="ko-KR" dirty="0">
              <a:solidFill>
                <a:srgbClr val="3C3C3C"/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D39B6F45-3E12-CB9B-9A96-36A4A4A56B77}"/>
              </a:ext>
            </a:extLst>
          </p:cNvPr>
          <p:cNvGrpSpPr/>
          <p:nvPr/>
        </p:nvGrpSpPr>
        <p:grpSpPr>
          <a:xfrm>
            <a:off x="5978084" y="4290779"/>
            <a:ext cx="5465842" cy="1633582"/>
            <a:chOff x="5978084" y="4406084"/>
            <a:chExt cx="5465842" cy="1633582"/>
          </a:xfrm>
        </p:grpSpPr>
        <p:sp>
          <p:nvSpPr>
            <p:cNvPr id="8" name="제목 1">
              <a:extLst>
                <a:ext uri="{FF2B5EF4-FFF2-40B4-BE49-F238E27FC236}">
                  <a16:creationId xmlns:a16="http://schemas.microsoft.com/office/drawing/2014/main" id="{9CABB458-114B-6DCB-1A39-EC1372E20248}"/>
                </a:ext>
              </a:extLst>
            </p:cNvPr>
            <p:cNvSpPr txBox="1">
              <a:spLocks/>
            </p:cNvSpPr>
            <p:nvPr/>
          </p:nvSpPr>
          <p:spPr>
            <a:xfrm>
              <a:off x="5978084" y="4738720"/>
              <a:ext cx="5465842" cy="13009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en-US" altLang="ko-KR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Time domain</a:t>
              </a: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의 파형은 </a:t>
              </a:r>
              <a:r>
                <a:rPr lang="en-US" altLang="ko-KR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amplitude</a:t>
              </a: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와 </a:t>
              </a:r>
              <a:r>
                <a:rPr lang="en-US" altLang="ko-KR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phase</a:t>
              </a: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를 모두 가짐</a:t>
              </a:r>
              <a:endPara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amplitude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로 인식하는 생물학적 청각 특성을 고려 </a:t>
              </a: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x</a:t>
              </a:r>
              <a:endPara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  <p:sp>
          <p:nvSpPr>
            <p:cNvPr id="12" name="제목 1">
              <a:extLst>
                <a:ext uri="{FF2B5EF4-FFF2-40B4-BE49-F238E27FC236}">
                  <a16:creationId xmlns:a16="http://schemas.microsoft.com/office/drawing/2014/main" id="{65AFE471-4196-D55C-7564-937B53AE447D}"/>
                </a:ext>
              </a:extLst>
            </p:cNvPr>
            <p:cNvSpPr txBox="1">
              <a:spLocks/>
            </p:cNvSpPr>
            <p:nvPr/>
          </p:nvSpPr>
          <p:spPr>
            <a:xfrm>
              <a:off x="6572392" y="4406084"/>
              <a:ext cx="4277227" cy="62757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6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불필요한 정보</a:t>
              </a: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99DFD06-3799-B256-1EC3-536CF98E0058}"/>
              </a:ext>
            </a:extLst>
          </p:cNvPr>
          <p:cNvGrpSpPr/>
          <p:nvPr/>
        </p:nvGrpSpPr>
        <p:grpSpPr>
          <a:xfrm>
            <a:off x="512242" y="4290779"/>
            <a:ext cx="5465842" cy="1976871"/>
            <a:chOff x="420501" y="4406084"/>
            <a:chExt cx="5465842" cy="1976871"/>
          </a:xfrm>
        </p:grpSpPr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D5E5B1C4-DE5E-61D4-3430-893B2EE51F71}"/>
                </a:ext>
              </a:extLst>
            </p:cNvPr>
            <p:cNvSpPr txBox="1">
              <a:spLocks/>
            </p:cNvSpPr>
            <p:nvPr/>
          </p:nvSpPr>
          <p:spPr>
            <a:xfrm>
              <a:off x="1014809" y="4406084"/>
              <a:ext cx="4277227" cy="62757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ko-KR" altLang="en-US" sz="1600" b="1" dirty="0">
                  <a:solidFill>
                    <a:srgbClr val="3C3C3C"/>
                  </a:solidFill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메모리 소모의 증가</a:t>
              </a:r>
            </a:p>
          </p:txBody>
        </p:sp>
        <p:sp>
          <p:nvSpPr>
            <p:cNvPr id="14" name="제목 1">
              <a:extLst>
                <a:ext uri="{FF2B5EF4-FFF2-40B4-BE49-F238E27FC236}">
                  <a16:creationId xmlns:a16="http://schemas.microsoft.com/office/drawing/2014/main" id="{50AE09B6-16E6-4843-D0F3-7E911F399F46}"/>
                </a:ext>
              </a:extLst>
            </p:cNvPr>
            <p:cNvSpPr txBox="1">
              <a:spLocks/>
            </p:cNvSpPr>
            <p:nvPr/>
          </p:nvSpPr>
          <p:spPr>
            <a:xfrm>
              <a:off x="420501" y="5082009"/>
              <a:ext cx="5465842" cy="1300946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샘플링 간격을 짧게 할수록 </a:t>
              </a:r>
              <a:endPara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데이터의 길이</a:t>
              </a:r>
              <a:r>
                <a:rPr lang="en-US" altLang="ko-KR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1400" u="none" strike="noStrike" dirty="0">
                  <a:solidFill>
                    <a:schemeClr val="bg2">
                      <a:lumMod val="75000"/>
                    </a:schemeClr>
                  </a:solidFill>
                  <a:effectLst/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차원이 증가</a:t>
              </a:r>
              <a:endPara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b="1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 SemiBold" panose="02000300000000000000" pitchFamily="2" charset="-127"/>
                  <a:ea typeface="Apple SD Gothic Neo SemiBold" panose="02000300000000000000" pitchFamily="2" charset="-127"/>
                </a:rPr>
                <a:t>→</a:t>
              </a: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학습의 효율성 감소</a:t>
              </a:r>
              <a:r>
                <a:rPr lang="en-US" altLang="ko-KR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,</a:t>
              </a:r>
              <a:r>
                <a:rPr lang="ko-KR" altLang="en-US" sz="1400" dirty="0">
                  <a:solidFill>
                    <a:schemeClr val="bg2">
                      <a:lumMod val="75000"/>
                    </a:schemeClr>
                  </a:solidFill>
                  <a:highlight>
                    <a:srgbClr val="FFFFFF"/>
                  </a:highlight>
                  <a:latin typeface="Apple SD Gothic Neo" panose="02000300000000000000" pitchFamily="2" charset="-127"/>
                  <a:ea typeface="Apple SD Gothic Neo" panose="02000300000000000000" pitchFamily="2" charset="-127"/>
                </a:rPr>
                <a:t> 메모리 소모 증가</a:t>
              </a:r>
              <a:endParaRPr lang="en-US" altLang="ko-KR" sz="1400" dirty="0">
                <a:latin typeface="Apple SD Gothic Neo" panose="02000300000000000000" pitchFamily="2" charset="-127"/>
                <a:ea typeface="Apple SD Gothic Neo" panose="02000300000000000000" pitchFamily="2" charset="-127"/>
              </a:endParaRPr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A0342502-FB33-389B-CDE6-DF708A5F4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2462" y="1248674"/>
            <a:ext cx="5561634" cy="2848422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37D05EE-E4AF-D650-227C-C66DF627934B}"/>
              </a:ext>
            </a:extLst>
          </p:cNvPr>
          <p:cNvSpPr txBox="1"/>
          <p:nvPr/>
        </p:nvSpPr>
        <p:spPr>
          <a:xfrm>
            <a:off x="329986" y="194400"/>
            <a:ext cx="13716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ko-KR" altLang="en-US" sz="12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 분석</a:t>
            </a:r>
            <a:endParaRPr kumimoji="1" lang="ko-Kore-KR" altLang="en-US" sz="1200" b="1" dirty="0">
              <a:solidFill>
                <a:srgbClr val="3C3C3C"/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425E6C9-16B0-FDCB-AB3A-2868D5C99E7C}"/>
              </a:ext>
            </a:extLst>
          </p:cNvPr>
          <p:cNvSpPr txBox="1"/>
          <p:nvPr/>
        </p:nvSpPr>
        <p:spPr>
          <a:xfrm>
            <a:off x="4528913" y="2190832"/>
            <a:ext cx="526943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endParaRPr kumimoji="1" lang="ko-Kore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477395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C51AAC0-B93C-EC54-E1FE-DCE2929CB03A}"/>
              </a:ext>
            </a:extLst>
          </p:cNvPr>
          <p:cNvSpPr txBox="1"/>
          <p:nvPr/>
        </p:nvSpPr>
        <p:spPr>
          <a:xfrm>
            <a:off x="2385073" y="646195"/>
            <a:ext cx="2590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Image-based classification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756E9F-A192-2BFE-9586-6CF3F19A81CF}"/>
              </a:ext>
            </a:extLst>
          </p:cNvPr>
          <p:cNvSpPr txBox="1"/>
          <p:nvPr/>
        </p:nvSpPr>
        <p:spPr>
          <a:xfrm>
            <a:off x="6939291" y="661435"/>
            <a:ext cx="25458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60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feature-based classification</a:t>
            </a:r>
            <a:endParaRPr kumimoji="1" lang="ko-Kore-KR" altLang="en-US" sz="16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0A7D49C-7F6D-43F9-BBA0-6E7FA8CBB599}"/>
              </a:ext>
            </a:extLst>
          </p:cNvPr>
          <p:cNvCxnSpPr>
            <a:cxnSpLocks/>
          </p:cNvCxnSpPr>
          <p:nvPr/>
        </p:nvCxnSpPr>
        <p:spPr>
          <a:xfrm>
            <a:off x="1569720" y="1188720"/>
            <a:ext cx="452628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F8EABC2-6C4D-4C31-CF36-09C2FDE72E1C}"/>
              </a:ext>
            </a:extLst>
          </p:cNvPr>
          <p:cNvCxnSpPr>
            <a:cxnSpLocks/>
          </p:cNvCxnSpPr>
          <p:nvPr/>
        </p:nvCxnSpPr>
        <p:spPr>
          <a:xfrm>
            <a:off x="6096000" y="1188720"/>
            <a:ext cx="45415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524C1475-92BF-DBCF-44B0-51A9E1D5AC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2285" y="1815615"/>
            <a:ext cx="9123216" cy="43809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7CF133-4CDB-21F6-247A-47A03AB72CAA}"/>
              </a:ext>
            </a:extLst>
          </p:cNvPr>
          <p:cNvSpPr txBox="1"/>
          <p:nvPr/>
        </p:nvSpPr>
        <p:spPr>
          <a:xfrm>
            <a:off x="2030680" y="4499729"/>
            <a:ext cx="3871574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구간을 나눠 </a:t>
            </a:r>
            <a:r>
              <a:rPr lang="en-US" altLang="ko-KR" sz="1400" b="1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fourier transform </a:t>
            </a:r>
            <a:r>
              <a:rPr lang="ko-KR" altLang="en-US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수행</a:t>
            </a:r>
            <a:endParaRPr lang="en-US" altLang="ko-KR" sz="1400" u="none" strike="noStrike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400" u="none" strike="noStrike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spectrum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 집합 </a:t>
            </a:r>
            <a:r>
              <a:rPr lang="en-US" altLang="ko-KR" sz="14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&gt;&gt;</a:t>
            </a:r>
            <a:r>
              <a:rPr lang="ko-KR" altLang="en-US" sz="1400" u="none" strike="noStrike" dirty="0">
                <a:solidFill>
                  <a:schemeClr val="bg2">
                    <a:lumMod val="75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" altLang="ko-KR" sz="1400" b="1" dirty="0">
                <a:solidFill>
                  <a:srgbClr val="3C3C3C"/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s</a:t>
            </a:r>
            <a:r>
              <a:rPr lang="en" altLang="ko-Kore-KR" sz="1400" b="1" u="none" strike="noStrike" dirty="0">
                <a:solidFill>
                  <a:srgbClr val="3C3C3C"/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pectrogram</a:t>
            </a:r>
            <a:endParaRPr lang="en-US" altLang="ko-KR" sz="1400" b="1" u="none" strike="noStrike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400" u="none" strike="noStrike" dirty="0">
              <a:solidFill>
                <a:schemeClr val="bg2">
                  <a:lumMod val="75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en-US" altLang="ko-KR" sz="14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time-domain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, </a:t>
            </a:r>
            <a:r>
              <a:rPr lang="en-US" altLang="ko-KR" sz="1400" b="1" dirty="0">
                <a:solidFill>
                  <a:srgbClr val="3C3C3C"/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frequency domain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의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95000"/>
                    <a:lumOff val="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차원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ko-KR" altLang="en-US" sz="1400" dirty="0">
                <a:solidFill>
                  <a:schemeClr val="bg1">
                    <a:lumMod val="50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데이터</a:t>
            </a:r>
            <a:endParaRPr kumimoji="1" lang="ko-Kore-KR" altLang="en-US" sz="14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9289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D4E809-014B-8955-929E-DA81E3C25D45}"/>
              </a:ext>
            </a:extLst>
          </p:cNvPr>
          <p:cNvSpPr txBox="1"/>
          <p:nvPr/>
        </p:nvSpPr>
        <p:spPr>
          <a:xfrm>
            <a:off x="6933853" y="670476"/>
            <a:ext cx="26981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600" b="1" dirty="0"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feature-based classification</a:t>
            </a:r>
            <a:endParaRPr kumimoji="1" lang="ko-Kore-KR" altLang="en-US" sz="1600" b="1" dirty="0"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874845-EE61-90F5-A952-2E466D8C662E}"/>
              </a:ext>
            </a:extLst>
          </p:cNvPr>
          <p:cNvSpPr txBox="1"/>
          <p:nvPr/>
        </p:nvSpPr>
        <p:spPr>
          <a:xfrm>
            <a:off x="2617509" y="661435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en-US" sz="1600">
                <a:solidFill>
                  <a:schemeClr val="bg2">
                    <a:lumMod val="75000"/>
                  </a:schemeClr>
                </a:solidFill>
                <a:latin typeface="Apple SD Gothic Neo" panose="02000300000000000000" pitchFamily="2" charset="-127"/>
                <a:ea typeface="Apple SD Gothic Neo" panose="02000300000000000000" pitchFamily="2" charset="-127"/>
              </a:rPr>
              <a:t>image-based classification</a:t>
            </a:r>
            <a:endParaRPr kumimoji="1" lang="ko-Kore-KR" altLang="en-US" sz="1600" dirty="0">
              <a:solidFill>
                <a:schemeClr val="bg2">
                  <a:lumMod val="75000"/>
                </a:schemeClr>
              </a:solidFill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64FD7A04-696E-B18E-01EB-6B72A7F438E3}"/>
              </a:ext>
            </a:extLst>
          </p:cNvPr>
          <p:cNvCxnSpPr>
            <a:cxnSpLocks/>
          </p:cNvCxnSpPr>
          <p:nvPr/>
        </p:nvCxnSpPr>
        <p:spPr>
          <a:xfrm>
            <a:off x="1569720" y="1188720"/>
            <a:ext cx="4526280" cy="0"/>
          </a:xfrm>
          <a:prstGeom prst="line">
            <a:avLst/>
          </a:prstGeom>
          <a:ln w="9525"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F7B1E86-62BD-C9DC-1B86-4E765B7F89BC}"/>
              </a:ext>
            </a:extLst>
          </p:cNvPr>
          <p:cNvCxnSpPr>
            <a:cxnSpLocks/>
          </p:cNvCxnSpPr>
          <p:nvPr/>
        </p:nvCxnSpPr>
        <p:spPr>
          <a:xfrm>
            <a:off x="6096000" y="1188720"/>
            <a:ext cx="4541520" cy="0"/>
          </a:xfrm>
          <a:prstGeom prst="line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8C8D7AA3-BF2B-AD4E-9691-34F5A253F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0980" y="1861113"/>
            <a:ext cx="9503573" cy="24463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BFD3531-BB68-7F77-7DFF-7DA924D6E9F1}"/>
              </a:ext>
            </a:extLst>
          </p:cNvPr>
          <p:cNvSpPr txBox="1"/>
          <p:nvPr/>
        </p:nvSpPr>
        <p:spPr>
          <a:xfrm>
            <a:off x="1258691" y="5221402"/>
            <a:ext cx="29947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3C3C3C"/>
                </a:solidFill>
                <a:highlight>
                  <a:srgbClr val="FFFFFF"/>
                </a:highlight>
                <a:latin typeface="Apple SD Gothic Neo SemiBold" panose="02000300000000000000" pitchFamily="2" charset="-127"/>
                <a:ea typeface="Apple SD Gothic Neo SemiBold" panose="02000300000000000000" pitchFamily="2" charset="-127"/>
              </a:rPr>
              <a:t>DCT(Discrete Cosine Transform)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96AC41B-5161-88CE-C69C-BAE193671E9A}"/>
              </a:ext>
            </a:extLst>
          </p:cNvPr>
          <p:cNvSpPr txBox="1"/>
          <p:nvPr/>
        </p:nvSpPr>
        <p:spPr>
          <a:xfrm>
            <a:off x="7513635" y="5145004"/>
            <a:ext cx="326243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더 단순한 모델로 빠르고 효율적인 학습 가능</a:t>
            </a:r>
            <a:endParaRPr lang="en-US" altLang="ko-KR" sz="1400" u="none" strike="noStrike" dirty="0">
              <a:solidFill>
                <a:schemeClr val="bg2">
                  <a:lumMod val="50000"/>
                </a:schemeClr>
              </a:solidFill>
              <a:effectLst/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endParaRPr lang="en-US" altLang="ko-KR" sz="1400" b="1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/>
            <a:r>
              <a:rPr lang="ko-KR" altLang="en-US" sz="1400" b="1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예</a:t>
            </a:r>
            <a:r>
              <a:rPr lang="en-US" altLang="ko-KR" sz="1400" b="1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)</a:t>
            </a:r>
            <a:r>
              <a:rPr lang="ko-KR" altLang="en-US" sz="1400" b="1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b="1" u="none" strike="noStrike" dirty="0">
                <a:solidFill>
                  <a:schemeClr val="bg2">
                    <a:lumMod val="50000"/>
                  </a:schemeClr>
                </a:solidFill>
                <a:effectLst/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MFCC, LFCC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44CBB1-11E5-D0EA-AD71-D1B3FB5E4FBD}"/>
              </a:ext>
            </a:extLst>
          </p:cNvPr>
          <p:cNvSpPr txBox="1"/>
          <p:nvPr/>
        </p:nvSpPr>
        <p:spPr>
          <a:xfrm>
            <a:off x="4803608" y="4996887"/>
            <a:ext cx="1954381" cy="10348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차원 축소 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•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correlation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삭제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highlight>
                <a:srgbClr val="FFFFFF"/>
              </a:highlight>
              <a:latin typeface="Apple SD Gothic Neo" panose="02000300000000000000" pitchFamily="2" charset="-127"/>
              <a:ea typeface="Apple SD Gothic Neo" panose="02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•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독립적인 </a:t>
            </a:r>
            <a:r>
              <a:rPr lang="en-US" altLang="ko-KR" sz="14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feature </a:t>
            </a:r>
            <a:r>
              <a:rPr lang="ko-KR" altLang="en-US" sz="1400" dirty="0">
                <a:solidFill>
                  <a:schemeClr val="bg2">
                    <a:lumMod val="50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추출</a:t>
            </a:r>
            <a:endParaRPr lang="en-US" altLang="ko-KR" sz="1400" u="none" strike="noStrike" dirty="0">
              <a:solidFill>
                <a:schemeClr val="bg2">
                  <a:lumMod val="50000"/>
                </a:schemeClr>
              </a:solidFill>
              <a:effectLst/>
              <a:highlight>
                <a:srgbClr val="FFFFFF"/>
              </a:highlight>
              <a:latin typeface="Apple SD Gothic Neo SemiBold" panose="02000300000000000000" pitchFamily="2" charset="-127"/>
              <a:ea typeface="Apple SD Gothic Neo SemiBold" panose="020003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A6FD68-C6AA-44B3-52FB-93C839D2BA68}"/>
              </a:ext>
            </a:extLst>
          </p:cNvPr>
          <p:cNvSpPr txBox="1"/>
          <p:nvPr/>
        </p:nvSpPr>
        <p:spPr>
          <a:xfrm>
            <a:off x="4176793" y="2714957"/>
            <a:ext cx="5269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D0A805-91E9-3FCB-3628-3B49E5AFB5D3}"/>
              </a:ext>
            </a:extLst>
          </p:cNvPr>
          <p:cNvSpPr txBox="1"/>
          <p:nvPr/>
        </p:nvSpPr>
        <p:spPr>
          <a:xfrm>
            <a:off x="6494517" y="2714957"/>
            <a:ext cx="52694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8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  </a:t>
            </a:r>
            <a:r>
              <a:rPr lang="en-US" altLang="ko-KR" sz="1800" dirty="0">
                <a:solidFill>
                  <a:schemeClr val="bg2">
                    <a:lumMod val="75000"/>
                  </a:schemeClr>
                </a:solidFill>
                <a:highlight>
                  <a:srgbClr val="FFFFFF"/>
                </a:highlight>
                <a:latin typeface="Apple SD Gothic Neo" panose="02000300000000000000" pitchFamily="2" charset="-127"/>
                <a:ea typeface="Apple SD Gothic Neo" panose="02000300000000000000" pitchFamily="2" charset="-127"/>
              </a:rPr>
              <a:t>→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608969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E540726061EB8047BC34659B4FF83750" ma:contentTypeVersion="4" ma:contentTypeDescription="새 문서를 만듭니다." ma:contentTypeScope="" ma:versionID="52c95bbc2f1c22b45700e0383d7ea836">
  <xsd:schema xmlns:xsd="http://www.w3.org/2001/XMLSchema" xmlns:xs="http://www.w3.org/2001/XMLSchema" xmlns:p="http://schemas.microsoft.com/office/2006/metadata/properties" xmlns:ns3="84828d24-60ab-4d3b-bb62-907af39fcac9" targetNamespace="http://schemas.microsoft.com/office/2006/metadata/properties" ma:root="true" ma:fieldsID="efc9d84bf5e040548c92b937e4d7cbd4" ns3:_="">
    <xsd:import namespace="84828d24-60ab-4d3b-bb62-907af39fca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4828d24-60ab-4d3b-bb62-907af39fcac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5CF0DC-E0E3-4A8A-AC95-9F1B5C90362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A476020-ACA8-4570-8E32-55046CB8CCAB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www.w3.org/XML/1998/namespace"/>
    <ds:schemaRef ds:uri="http://schemas.microsoft.com/office/infopath/2007/PartnerControls"/>
    <ds:schemaRef ds:uri="84828d24-60ab-4d3b-bb62-907af39fcac9"/>
    <ds:schemaRef ds:uri="http://schemas.openxmlformats.org/package/2006/metadata/core-properties"/>
    <ds:schemaRef ds:uri="http://purl.org/dc/dcmitype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8CC5B727-8409-43D1-B2C2-2052F2833C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4828d24-60ab-4d3b-bb62-907af39fcac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6218</TotalTime>
  <Words>4004</Words>
  <Application>Microsoft Office PowerPoint</Application>
  <PresentationFormat>와이드스크린</PresentationFormat>
  <Paragraphs>520</Paragraphs>
  <Slides>33</Slides>
  <Notes>33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4" baseType="lpstr">
      <vt:lpstr>Apple SD Gothic Neo</vt:lpstr>
      <vt:lpstr>ui-sans-serif</vt:lpstr>
      <vt:lpstr>-webkit-standard</vt:lpstr>
      <vt:lpstr>NanumSquare Neo OTF Bold</vt:lpstr>
      <vt:lpstr>Apple SD Gothic Neo SemiBold</vt:lpstr>
      <vt:lpstr>Arial</vt:lpstr>
      <vt:lpstr>Calibri</vt:lpstr>
      <vt:lpstr>Nohemi SemBd</vt:lpstr>
      <vt:lpstr>Apple SD Gothic Neo SemiBold</vt:lpstr>
      <vt:lpstr>Apple SD Gothic Neo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3. 문제 분석</vt:lpstr>
      <vt:lpstr>1. ANN 모델 – (1) 모델 정의</vt:lpstr>
      <vt:lpstr>1. ANN 모델 – (2) 콜백 설정 및 컴파일 결과</vt:lpstr>
      <vt:lpstr>1. ANN 모델 – (3) dropout 및 최적화</vt:lpstr>
      <vt:lpstr>2. CNN 모델 – (1) 모델 정의</vt:lpstr>
      <vt:lpstr>2. CNN 모델 – (2) 콜백 설정 및 컴파일 결과</vt:lpstr>
      <vt:lpstr>2. CNN 모델 – (3) dropout 및 최적화</vt:lpstr>
      <vt:lpstr>1.(1) Simple ANN + Mel 모델 – 모델 정의</vt:lpstr>
      <vt:lpstr>1.(3) Simple ANN vs Dropout + MFCC 모델 비교</vt:lpstr>
      <vt:lpstr>2.(1) Simple CNN 모델 – 모델 정의</vt:lpstr>
      <vt:lpstr>2.(3) Simple CNN vs Dropout 모델 비교</vt:lpstr>
      <vt:lpstr>3.(1) Custom Model (Resnet101 기반)  – 모델 정의</vt:lpstr>
      <vt:lpstr>3.(3) LSTM – 모델 정의</vt:lpstr>
      <vt:lpstr>3.(4) Custom Model (Resnet101 기반) vs Custom Model (Resnet202 기반) vs LSTM 모델 비교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민주 강</dc:creator>
  <cp:lastModifiedBy>이 상혁</cp:lastModifiedBy>
  <cp:revision>74</cp:revision>
  <cp:lastPrinted>2023-08-28T10:07:10Z</cp:lastPrinted>
  <dcterms:created xsi:type="dcterms:W3CDTF">2023-08-28T05:17:21Z</dcterms:created>
  <dcterms:modified xsi:type="dcterms:W3CDTF">2024-05-31T00:22:53Z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0x010100E540726061EB8047BC34659B4FF83750</vt:lpwstr>
  </property>
</Properties>
</file>